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mf" ContentType="image/x-wmf"/>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405" r:id="rId3"/>
    <p:sldId id="295" r:id="rId4"/>
    <p:sldId id="315" r:id="rId5"/>
    <p:sldId id="291" r:id="rId6"/>
    <p:sldId id="310" r:id="rId8"/>
    <p:sldId id="278" r:id="rId9"/>
    <p:sldId id="294" r:id="rId10"/>
    <p:sldId id="313" r:id="rId11"/>
    <p:sldId id="316" r:id="rId12"/>
    <p:sldId id="317" r:id="rId13"/>
    <p:sldId id="284" r:id="rId14"/>
    <p:sldId id="407" r:id="rId15"/>
    <p:sldId id="367" r:id="rId16"/>
    <p:sldId id="413" r:id="rId17"/>
    <p:sldId id="308" r:id="rId18"/>
    <p:sldId id="283" r:id="rId19"/>
    <p:sldId id="303" r:id="rId20"/>
    <p:sldId id="302" r:id="rId21"/>
    <p:sldId id="314" r:id="rId22"/>
    <p:sldId id="300" r:id="rId23"/>
    <p:sldId id="307" r:id="rId24"/>
    <p:sldId id="320" r:id="rId25"/>
    <p:sldId id="321" r:id="rId26"/>
    <p:sldId id="322" r:id="rId27"/>
    <p:sldId id="371" r:id="rId28"/>
    <p:sldId id="415" r:id="rId29"/>
    <p:sldId id="427" r:id="rId30"/>
    <p:sldId id="417" r:id="rId31"/>
    <p:sldId id="421" r:id="rId32"/>
    <p:sldId id="428" r:id="rId33"/>
    <p:sldId id="429" r:id="rId34"/>
    <p:sldId id="430" r:id="rId35"/>
    <p:sldId id="423" r:id="rId36"/>
    <p:sldId id="424" r:id="rId37"/>
    <p:sldId id="431" r:id="rId38"/>
    <p:sldId id="432" r:id="rId39"/>
    <p:sldId id="433" r:id="rId40"/>
    <p:sldId id="434" r:id="rId41"/>
    <p:sldId id="435" r:id="rId42"/>
    <p:sldId id="425" r:id="rId43"/>
    <p:sldId id="426" r:id="rId44"/>
    <p:sldId id="370" r:id="rId45"/>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p:restoredTop sz="94660"/>
  </p:normalViewPr>
  <p:slideViewPr>
    <p:cSldViewPr>
      <p:cViewPr>
        <p:scale>
          <a:sx n="60" d="100"/>
          <a:sy n="60" d="100"/>
        </p:scale>
        <p:origin x="-1104"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53A34B5-26A9-4DB3-8F14-AC27EA72BBE5}" type="doc">
      <dgm:prSet loTypeId="urn:microsoft.com/office/officeart/2005/8/layout/radial5" loCatId="relationship" qsTypeId="urn:microsoft.com/office/officeart/2005/8/quickstyle/simple1#1" qsCatId="simple" csTypeId="urn:microsoft.com/office/officeart/2005/8/colors/accent1_2#1" csCatId="accent1" phldr="1"/>
      <dgm:spPr/>
      <dgm:t>
        <a:bodyPr/>
        <a:lstStyle/>
        <a:p>
          <a:endParaRPr lang="en-US"/>
        </a:p>
      </dgm:t>
    </dgm:pt>
    <dgm:pt modelId="{7263A93C-D94B-4C38-9431-BCF1375D668B}">
      <dgm:prSet phldrT="[Text]"/>
      <dgm:spPr>
        <a:solidFill>
          <a:srgbClr val="FF0000"/>
        </a:solidFill>
      </dgm:spPr>
      <dgm:t>
        <a:bodyPr/>
        <a:lstStyle/>
        <a:p>
          <a:r>
            <a:rPr lang="en-US" b="1" dirty="0" smtClean="0">
              <a:latin typeface="Times New Roman" panose="02020603050405020304" pitchFamily="18" charset="0"/>
              <a:cs typeface="Times New Roman" panose="02020603050405020304" pitchFamily="18" charset="0"/>
            </a:rPr>
            <a:t>IANTA</a:t>
          </a:r>
          <a:endParaRPr lang="en-US" b="1" dirty="0">
            <a:latin typeface="Times New Roman" panose="02020603050405020304" pitchFamily="18" charset="0"/>
            <a:cs typeface="Times New Roman" panose="02020603050405020304" pitchFamily="18" charset="0"/>
          </a:endParaRPr>
        </a:p>
      </dgm:t>
    </dgm:pt>
    <dgm:pt modelId="{D694B6D0-841F-43BE-BC3E-4A31DC99BAE7}" cxnId="{861D402B-A205-47AE-BC59-0B69BE520883}" type="parTrans">
      <dgm:prSet/>
      <dgm:spPr/>
      <dgm:t>
        <a:bodyPr/>
        <a:lstStyle/>
        <a:p>
          <a:endParaRPr lang="en-US" b="1">
            <a:latin typeface="Times New Roman" panose="02020603050405020304" pitchFamily="18" charset="0"/>
            <a:cs typeface="Times New Roman" panose="02020603050405020304" pitchFamily="18" charset="0"/>
          </a:endParaRPr>
        </a:p>
      </dgm:t>
    </dgm:pt>
    <dgm:pt modelId="{B588518E-5C36-4E8C-B41C-9F099BBD5C82}" cxnId="{861D402B-A205-47AE-BC59-0B69BE520883}" type="sibTrans">
      <dgm:prSet/>
      <dgm:spPr/>
      <dgm:t>
        <a:bodyPr/>
        <a:lstStyle/>
        <a:p>
          <a:endParaRPr lang="en-US" b="1">
            <a:latin typeface="Times New Roman" panose="02020603050405020304" pitchFamily="18" charset="0"/>
            <a:cs typeface="Times New Roman" panose="02020603050405020304" pitchFamily="18" charset="0"/>
          </a:endParaRPr>
        </a:p>
      </dgm:t>
    </dgm:pt>
    <dgm:pt modelId="{9C062710-2158-4A5E-AB89-EE9F45436390}">
      <dgm:prSet phldrT="[Text]"/>
      <dgm:spPr>
        <a:solidFill>
          <a:schemeClr val="accent2"/>
        </a:solidFill>
      </dgm:spPr>
      <dgm:t>
        <a:bodyPr/>
        <a:lstStyle/>
        <a:p>
          <a:r>
            <a:rPr lang="en-US" b="1" dirty="0" smtClean="0">
              <a:latin typeface="Times New Roman" panose="02020603050405020304" pitchFamily="18" charset="0"/>
              <a:cs typeface="Times New Roman" panose="02020603050405020304" pitchFamily="18" charset="0"/>
            </a:rPr>
            <a:t>HOÀN CẢNH</a:t>
          </a:r>
          <a:endParaRPr lang="en-US" b="1" dirty="0">
            <a:latin typeface="Times New Roman" panose="02020603050405020304" pitchFamily="18" charset="0"/>
            <a:cs typeface="Times New Roman" panose="02020603050405020304" pitchFamily="18" charset="0"/>
          </a:endParaRPr>
        </a:p>
      </dgm:t>
    </dgm:pt>
    <dgm:pt modelId="{105DAE6B-3284-44E6-A20A-AC3BE5361FAD}" cxnId="{2873B2C7-23C8-429C-A5B4-C56C1026722C}" type="parTrans">
      <dgm:prSet/>
      <dgm:spPr/>
      <dgm:t>
        <a:bodyPr/>
        <a:lstStyle/>
        <a:p>
          <a:endParaRPr lang="en-US" b="1">
            <a:latin typeface="Times New Roman" panose="02020603050405020304" pitchFamily="18" charset="0"/>
            <a:cs typeface="Times New Roman" panose="02020603050405020304" pitchFamily="18" charset="0"/>
          </a:endParaRPr>
        </a:p>
      </dgm:t>
    </dgm:pt>
    <dgm:pt modelId="{83D2D4D7-FC4F-40B4-929A-7730DF12806E}" cxnId="{2873B2C7-23C8-429C-A5B4-C56C1026722C}" type="sibTrans">
      <dgm:prSet/>
      <dgm:spPr/>
      <dgm:t>
        <a:bodyPr/>
        <a:lstStyle/>
        <a:p>
          <a:endParaRPr lang="en-US" b="1">
            <a:latin typeface="Times New Roman" panose="02020603050405020304" pitchFamily="18" charset="0"/>
            <a:cs typeface="Times New Roman" panose="02020603050405020304" pitchFamily="18" charset="0"/>
          </a:endParaRPr>
        </a:p>
      </dgm:t>
    </dgm:pt>
    <dgm:pt modelId="{4C2C71DD-723D-453F-824B-0C1B7681E36D}">
      <dgm:prSet phldrT="[Text]"/>
      <dgm:spPr>
        <a:solidFill>
          <a:srgbClr val="7030A0"/>
        </a:solidFill>
      </dgm:spPr>
      <dgm:t>
        <a:bodyPr/>
        <a:lstStyle/>
        <a:p>
          <a:r>
            <a:rPr lang="en-US" b="1" dirty="0" smtClean="0">
              <a:latin typeface="Times New Roman" panose="02020603050405020304" pitchFamily="18" charset="0"/>
              <a:cs typeface="Times New Roman" panose="02020603050405020304" pitchFamily="18" charset="0"/>
            </a:rPr>
            <a:t>TÁC ĐỘNG</a:t>
          </a:r>
          <a:endParaRPr lang="en-US" b="1" dirty="0">
            <a:latin typeface="Times New Roman" panose="02020603050405020304" pitchFamily="18" charset="0"/>
            <a:cs typeface="Times New Roman" panose="02020603050405020304" pitchFamily="18" charset="0"/>
          </a:endParaRPr>
        </a:p>
      </dgm:t>
    </dgm:pt>
    <dgm:pt modelId="{93D5E22F-2127-4EAC-8267-E945B3AD21C5}" cxnId="{5275B168-DDB0-491A-8637-87B810A175C9}" type="parTrans">
      <dgm:prSet/>
      <dgm:spPr/>
      <dgm:t>
        <a:bodyPr/>
        <a:lstStyle/>
        <a:p>
          <a:endParaRPr lang="en-US" b="1">
            <a:latin typeface="Times New Roman" panose="02020603050405020304" pitchFamily="18" charset="0"/>
            <a:cs typeface="Times New Roman" panose="02020603050405020304" pitchFamily="18" charset="0"/>
          </a:endParaRPr>
        </a:p>
      </dgm:t>
    </dgm:pt>
    <dgm:pt modelId="{2E08FEBF-3E5B-45EE-8FC6-F88CCEE182B6}" cxnId="{5275B168-DDB0-491A-8637-87B810A175C9}" type="sibTrans">
      <dgm:prSet/>
      <dgm:spPr/>
      <dgm:t>
        <a:bodyPr/>
        <a:lstStyle/>
        <a:p>
          <a:endParaRPr lang="en-US" b="1">
            <a:latin typeface="Times New Roman" panose="02020603050405020304" pitchFamily="18" charset="0"/>
            <a:cs typeface="Times New Roman" panose="02020603050405020304" pitchFamily="18" charset="0"/>
          </a:endParaRPr>
        </a:p>
      </dgm:t>
    </dgm:pt>
    <dgm:pt modelId="{3A065FB1-7FDC-4B99-B597-423CE45E8447}">
      <dgm:prSet phldrT="[Text]"/>
      <dgm:spPr>
        <a:solidFill>
          <a:srgbClr val="00B050"/>
        </a:solidFill>
      </dgm:spPr>
      <dgm:t>
        <a:bodyPr/>
        <a:lstStyle/>
        <a:p>
          <a:r>
            <a:rPr lang="en-US" b="1" dirty="0" smtClean="0">
              <a:latin typeface="Times New Roman" panose="02020603050405020304" pitchFamily="18" charset="0"/>
              <a:cs typeface="Times New Roman" panose="02020603050405020304" pitchFamily="18" charset="0"/>
            </a:rPr>
            <a:t>NỘI DUNG</a:t>
          </a:r>
          <a:endParaRPr lang="en-US" b="1" dirty="0">
            <a:latin typeface="Times New Roman" panose="02020603050405020304" pitchFamily="18" charset="0"/>
            <a:cs typeface="Times New Roman" panose="02020603050405020304" pitchFamily="18" charset="0"/>
          </a:endParaRPr>
        </a:p>
      </dgm:t>
    </dgm:pt>
    <dgm:pt modelId="{A2401929-7EF8-4C00-95DB-747B47C7B25F}" cxnId="{39CEAA4D-4737-45EE-A22D-3AD9A1D40C1B}" type="parTrans">
      <dgm:prSet/>
      <dgm:spPr/>
      <dgm:t>
        <a:bodyPr/>
        <a:lstStyle/>
        <a:p>
          <a:endParaRPr lang="en-US" b="1">
            <a:latin typeface="Times New Roman" panose="02020603050405020304" pitchFamily="18" charset="0"/>
            <a:cs typeface="Times New Roman" panose="02020603050405020304" pitchFamily="18" charset="0"/>
          </a:endParaRPr>
        </a:p>
      </dgm:t>
    </dgm:pt>
    <dgm:pt modelId="{30D50F49-F98F-49B1-9E9A-FBDDCE5A6B8F}" cxnId="{39CEAA4D-4737-45EE-A22D-3AD9A1D40C1B}" type="sibTrans">
      <dgm:prSet/>
      <dgm:spPr/>
      <dgm:t>
        <a:bodyPr/>
        <a:lstStyle/>
        <a:p>
          <a:endParaRPr lang="en-US" b="1">
            <a:latin typeface="Times New Roman" panose="02020603050405020304" pitchFamily="18" charset="0"/>
            <a:cs typeface="Times New Roman" panose="02020603050405020304" pitchFamily="18" charset="0"/>
          </a:endParaRPr>
        </a:p>
      </dgm:t>
    </dgm:pt>
    <dgm:pt modelId="{0CD094DB-8FB1-495E-BF45-190A41E244DE}" type="pres">
      <dgm:prSet presAssocID="{553A34B5-26A9-4DB3-8F14-AC27EA72BBE5}" presName="Name0" presStyleCnt="0">
        <dgm:presLayoutVars>
          <dgm:chMax val="1"/>
          <dgm:dir/>
          <dgm:animLvl val="ctr"/>
          <dgm:resizeHandles val="exact"/>
        </dgm:presLayoutVars>
      </dgm:prSet>
      <dgm:spPr/>
      <dgm:t>
        <a:bodyPr/>
        <a:lstStyle/>
        <a:p>
          <a:endParaRPr lang="en-US"/>
        </a:p>
      </dgm:t>
    </dgm:pt>
    <dgm:pt modelId="{8B3AFC82-31C6-4FE8-BF3A-73841D4F0FBD}" type="pres">
      <dgm:prSet presAssocID="{7263A93C-D94B-4C38-9431-BCF1375D668B}" presName="centerShape" presStyleLbl="node0" presStyleIdx="0" presStyleCnt="1"/>
      <dgm:spPr/>
      <dgm:t>
        <a:bodyPr/>
        <a:lstStyle/>
        <a:p>
          <a:endParaRPr lang="en-US"/>
        </a:p>
      </dgm:t>
    </dgm:pt>
    <dgm:pt modelId="{AFDA68C0-2974-4180-89D0-B0B5E7EC10E4}" type="pres">
      <dgm:prSet presAssocID="{105DAE6B-3284-44E6-A20A-AC3BE5361FAD}" presName="parTrans" presStyleLbl="sibTrans2D1" presStyleIdx="0" presStyleCnt="3"/>
      <dgm:spPr/>
      <dgm:t>
        <a:bodyPr/>
        <a:lstStyle/>
        <a:p>
          <a:endParaRPr lang="en-US"/>
        </a:p>
      </dgm:t>
    </dgm:pt>
    <dgm:pt modelId="{731470EB-32E1-4F98-8860-C13FD3C33A70}" type="pres">
      <dgm:prSet presAssocID="{105DAE6B-3284-44E6-A20A-AC3BE5361FAD}" presName="connectorText" presStyleLbl="sibTrans2D1" presStyleIdx="0" presStyleCnt="3"/>
      <dgm:spPr/>
      <dgm:t>
        <a:bodyPr/>
        <a:lstStyle/>
        <a:p>
          <a:endParaRPr lang="en-US"/>
        </a:p>
      </dgm:t>
    </dgm:pt>
    <dgm:pt modelId="{96753933-C3D8-4142-A244-341489F474D5}" type="pres">
      <dgm:prSet presAssocID="{9C062710-2158-4A5E-AB89-EE9F45436390}" presName="node" presStyleLbl="node1" presStyleIdx="0" presStyleCnt="3">
        <dgm:presLayoutVars>
          <dgm:bulletEnabled val="1"/>
        </dgm:presLayoutVars>
      </dgm:prSet>
      <dgm:spPr/>
      <dgm:t>
        <a:bodyPr/>
        <a:lstStyle/>
        <a:p>
          <a:endParaRPr lang="en-US"/>
        </a:p>
      </dgm:t>
    </dgm:pt>
    <dgm:pt modelId="{A101B653-D042-4A9F-A070-13A4208F6D04}" type="pres">
      <dgm:prSet presAssocID="{93D5E22F-2127-4EAC-8267-E945B3AD21C5}" presName="parTrans" presStyleLbl="sibTrans2D1" presStyleIdx="1" presStyleCnt="3"/>
      <dgm:spPr/>
      <dgm:t>
        <a:bodyPr/>
        <a:lstStyle/>
        <a:p>
          <a:endParaRPr lang="en-US"/>
        </a:p>
      </dgm:t>
    </dgm:pt>
    <dgm:pt modelId="{AC54D3BE-3F29-4783-8C11-F6E74F155922}" type="pres">
      <dgm:prSet presAssocID="{93D5E22F-2127-4EAC-8267-E945B3AD21C5}" presName="connectorText" presStyleLbl="sibTrans2D1" presStyleIdx="1" presStyleCnt="3"/>
      <dgm:spPr/>
      <dgm:t>
        <a:bodyPr/>
        <a:lstStyle/>
        <a:p>
          <a:endParaRPr lang="en-US"/>
        </a:p>
      </dgm:t>
    </dgm:pt>
    <dgm:pt modelId="{2C8B8223-371A-4E90-8E0C-C616F0054764}" type="pres">
      <dgm:prSet presAssocID="{4C2C71DD-723D-453F-824B-0C1B7681E36D}" presName="node" presStyleLbl="node1" presStyleIdx="1" presStyleCnt="3">
        <dgm:presLayoutVars>
          <dgm:bulletEnabled val="1"/>
        </dgm:presLayoutVars>
      </dgm:prSet>
      <dgm:spPr/>
      <dgm:t>
        <a:bodyPr/>
        <a:lstStyle/>
        <a:p>
          <a:endParaRPr lang="en-US"/>
        </a:p>
      </dgm:t>
    </dgm:pt>
    <dgm:pt modelId="{F6CDB8EF-1F84-4429-97CC-7EBCDE29C68D}" type="pres">
      <dgm:prSet presAssocID="{A2401929-7EF8-4C00-95DB-747B47C7B25F}" presName="parTrans" presStyleLbl="sibTrans2D1" presStyleIdx="2" presStyleCnt="3"/>
      <dgm:spPr/>
      <dgm:t>
        <a:bodyPr/>
        <a:lstStyle/>
        <a:p>
          <a:endParaRPr lang="en-US"/>
        </a:p>
      </dgm:t>
    </dgm:pt>
    <dgm:pt modelId="{EFA76B92-9FC4-41A9-9B2B-903D36FDF081}" type="pres">
      <dgm:prSet presAssocID="{A2401929-7EF8-4C00-95DB-747B47C7B25F}" presName="connectorText" presStyleLbl="sibTrans2D1" presStyleIdx="2" presStyleCnt="3"/>
      <dgm:spPr/>
      <dgm:t>
        <a:bodyPr/>
        <a:lstStyle/>
        <a:p>
          <a:endParaRPr lang="en-US"/>
        </a:p>
      </dgm:t>
    </dgm:pt>
    <dgm:pt modelId="{5BC6B70F-C81D-4B5B-8E8D-64DA7F2DC7A7}" type="pres">
      <dgm:prSet presAssocID="{3A065FB1-7FDC-4B99-B597-423CE45E8447}" presName="node" presStyleLbl="node1" presStyleIdx="2" presStyleCnt="3">
        <dgm:presLayoutVars>
          <dgm:bulletEnabled val="1"/>
        </dgm:presLayoutVars>
      </dgm:prSet>
      <dgm:spPr/>
      <dgm:t>
        <a:bodyPr/>
        <a:lstStyle/>
        <a:p>
          <a:endParaRPr lang="en-US"/>
        </a:p>
      </dgm:t>
    </dgm:pt>
  </dgm:ptLst>
  <dgm:cxnLst>
    <dgm:cxn modelId="{539D172C-8AE0-496C-984A-6BE7D02CB250}" type="presOf" srcId="{A2401929-7EF8-4C00-95DB-747B47C7B25F}" destId="{EFA76B92-9FC4-41A9-9B2B-903D36FDF081}" srcOrd="1" destOrd="0" presId="urn:microsoft.com/office/officeart/2005/8/layout/radial5"/>
    <dgm:cxn modelId="{268C79FA-FAF6-423E-BC1E-72A4353D160D}" type="presOf" srcId="{3A065FB1-7FDC-4B99-B597-423CE45E8447}" destId="{5BC6B70F-C81D-4B5B-8E8D-64DA7F2DC7A7}" srcOrd="0" destOrd="0" presId="urn:microsoft.com/office/officeart/2005/8/layout/radial5"/>
    <dgm:cxn modelId="{35B14017-89D4-4C6F-B861-C0D9A4E68A97}" type="presOf" srcId="{553A34B5-26A9-4DB3-8F14-AC27EA72BBE5}" destId="{0CD094DB-8FB1-495E-BF45-190A41E244DE}" srcOrd="0" destOrd="0" presId="urn:microsoft.com/office/officeart/2005/8/layout/radial5"/>
    <dgm:cxn modelId="{40B77A23-8073-40AF-9603-5C0E02FC4F06}" type="presOf" srcId="{9C062710-2158-4A5E-AB89-EE9F45436390}" destId="{96753933-C3D8-4142-A244-341489F474D5}" srcOrd="0" destOrd="0" presId="urn:microsoft.com/office/officeart/2005/8/layout/radial5"/>
    <dgm:cxn modelId="{0A1DCD55-7F87-446A-A0D4-649F56D1DB7A}" type="presOf" srcId="{93D5E22F-2127-4EAC-8267-E945B3AD21C5}" destId="{A101B653-D042-4A9F-A070-13A4208F6D04}" srcOrd="0" destOrd="0" presId="urn:microsoft.com/office/officeart/2005/8/layout/radial5"/>
    <dgm:cxn modelId="{EBF706E4-243E-44AE-BC98-F7FA454EDB6F}" type="presOf" srcId="{93D5E22F-2127-4EAC-8267-E945B3AD21C5}" destId="{AC54D3BE-3F29-4783-8C11-F6E74F155922}" srcOrd="1" destOrd="0" presId="urn:microsoft.com/office/officeart/2005/8/layout/radial5"/>
    <dgm:cxn modelId="{33C2526E-BD53-4563-8374-7708F18CB204}" type="presOf" srcId="{105DAE6B-3284-44E6-A20A-AC3BE5361FAD}" destId="{731470EB-32E1-4F98-8860-C13FD3C33A70}" srcOrd="1" destOrd="0" presId="urn:microsoft.com/office/officeart/2005/8/layout/radial5"/>
    <dgm:cxn modelId="{39CEAA4D-4737-45EE-A22D-3AD9A1D40C1B}" srcId="{7263A93C-D94B-4C38-9431-BCF1375D668B}" destId="{3A065FB1-7FDC-4B99-B597-423CE45E8447}" srcOrd="2" destOrd="0" parTransId="{A2401929-7EF8-4C00-95DB-747B47C7B25F}" sibTransId="{30D50F49-F98F-49B1-9E9A-FBDDCE5A6B8F}"/>
    <dgm:cxn modelId="{2873B2C7-23C8-429C-A5B4-C56C1026722C}" srcId="{7263A93C-D94B-4C38-9431-BCF1375D668B}" destId="{9C062710-2158-4A5E-AB89-EE9F45436390}" srcOrd="0" destOrd="0" parTransId="{105DAE6B-3284-44E6-A20A-AC3BE5361FAD}" sibTransId="{83D2D4D7-FC4F-40B4-929A-7730DF12806E}"/>
    <dgm:cxn modelId="{0379C4AE-0444-405F-A1A7-7E0B56B72DEA}" type="presOf" srcId="{4C2C71DD-723D-453F-824B-0C1B7681E36D}" destId="{2C8B8223-371A-4E90-8E0C-C616F0054764}" srcOrd="0" destOrd="0" presId="urn:microsoft.com/office/officeart/2005/8/layout/radial5"/>
    <dgm:cxn modelId="{C8206E2E-CA8D-407B-B5AC-9E9E9AF6403F}" type="presOf" srcId="{A2401929-7EF8-4C00-95DB-747B47C7B25F}" destId="{F6CDB8EF-1F84-4429-97CC-7EBCDE29C68D}" srcOrd="0" destOrd="0" presId="urn:microsoft.com/office/officeart/2005/8/layout/radial5"/>
    <dgm:cxn modelId="{DB035F9B-942B-4D16-8277-9FFEFF3B11D9}" type="presOf" srcId="{105DAE6B-3284-44E6-A20A-AC3BE5361FAD}" destId="{AFDA68C0-2974-4180-89D0-B0B5E7EC10E4}" srcOrd="0" destOrd="0" presId="urn:microsoft.com/office/officeart/2005/8/layout/radial5"/>
    <dgm:cxn modelId="{861D402B-A205-47AE-BC59-0B69BE520883}" srcId="{553A34B5-26A9-4DB3-8F14-AC27EA72BBE5}" destId="{7263A93C-D94B-4C38-9431-BCF1375D668B}" srcOrd="0" destOrd="0" parTransId="{D694B6D0-841F-43BE-BC3E-4A31DC99BAE7}" sibTransId="{B588518E-5C36-4E8C-B41C-9F099BBD5C82}"/>
    <dgm:cxn modelId="{5275B168-DDB0-491A-8637-87B810A175C9}" srcId="{7263A93C-D94B-4C38-9431-BCF1375D668B}" destId="{4C2C71DD-723D-453F-824B-0C1B7681E36D}" srcOrd="1" destOrd="0" parTransId="{93D5E22F-2127-4EAC-8267-E945B3AD21C5}" sibTransId="{2E08FEBF-3E5B-45EE-8FC6-F88CCEE182B6}"/>
    <dgm:cxn modelId="{AA0FB497-A76A-49F1-B7ED-CEA267C17AB0}" type="presOf" srcId="{7263A93C-D94B-4C38-9431-BCF1375D668B}" destId="{8B3AFC82-31C6-4FE8-BF3A-73841D4F0FBD}" srcOrd="0" destOrd="0" presId="urn:microsoft.com/office/officeart/2005/8/layout/radial5"/>
    <dgm:cxn modelId="{8EE40306-734C-41C2-A3A6-6BBFCEB283C6}" type="presParOf" srcId="{0CD094DB-8FB1-495E-BF45-190A41E244DE}" destId="{8B3AFC82-31C6-4FE8-BF3A-73841D4F0FBD}" srcOrd="0" destOrd="0" presId="urn:microsoft.com/office/officeart/2005/8/layout/radial5"/>
    <dgm:cxn modelId="{0685327B-DFCE-4273-9FC9-CEA54691FB32}" type="presParOf" srcId="{0CD094DB-8FB1-495E-BF45-190A41E244DE}" destId="{AFDA68C0-2974-4180-89D0-B0B5E7EC10E4}" srcOrd="1" destOrd="0" presId="urn:microsoft.com/office/officeart/2005/8/layout/radial5"/>
    <dgm:cxn modelId="{47B36C6A-2DEB-4E65-AEF0-6CD61565D95F}" type="presParOf" srcId="{AFDA68C0-2974-4180-89D0-B0B5E7EC10E4}" destId="{731470EB-32E1-4F98-8860-C13FD3C33A70}" srcOrd="0" destOrd="0" presId="urn:microsoft.com/office/officeart/2005/8/layout/radial5"/>
    <dgm:cxn modelId="{5B0B04D1-3286-4CF0-9E2C-813CFBA2BF09}" type="presParOf" srcId="{0CD094DB-8FB1-495E-BF45-190A41E244DE}" destId="{96753933-C3D8-4142-A244-341489F474D5}" srcOrd="2" destOrd="0" presId="urn:microsoft.com/office/officeart/2005/8/layout/radial5"/>
    <dgm:cxn modelId="{45701381-4A82-4045-9818-F927B69B7236}" type="presParOf" srcId="{0CD094DB-8FB1-495E-BF45-190A41E244DE}" destId="{A101B653-D042-4A9F-A070-13A4208F6D04}" srcOrd="3" destOrd="0" presId="urn:microsoft.com/office/officeart/2005/8/layout/radial5"/>
    <dgm:cxn modelId="{1402F808-54AB-488D-8DE5-DC4DC7854500}" type="presParOf" srcId="{A101B653-D042-4A9F-A070-13A4208F6D04}" destId="{AC54D3BE-3F29-4783-8C11-F6E74F155922}" srcOrd="0" destOrd="0" presId="urn:microsoft.com/office/officeart/2005/8/layout/radial5"/>
    <dgm:cxn modelId="{FCCEB1FF-D317-40A1-941C-ED692D446BCE}" type="presParOf" srcId="{0CD094DB-8FB1-495E-BF45-190A41E244DE}" destId="{2C8B8223-371A-4E90-8E0C-C616F0054764}" srcOrd="4" destOrd="0" presId="urn:microsoft.com/office/officeart/2005/8/layout/radial5"/>
    <dgm:cxn modelId="{905BB611-0AA3-42CD-9B27-6C3167586A12}" type="presParOf" srcId="{0CD094DB-8FB1-495E-BF45-190A41E244DE}" destId="{F6CDB8EF-1F84-4429-97CC-7EBCDE29C68D}" srcOrd="5" destOrd="0" presId="urn:microsoft.com/office/officeart/2005/8/layout/radial5"/>
    <dgm:cxn modelId="{534CF757-5218-46BF-91D8-AE0C317D12B3}" type="presParOf" srcId="{F6CDB8EF-1F84-4429-97CC-7EBCDE29C68D}" destId="{EFA76B92-9FC4-41A9-9B2B-903D36FDF081}" srcOrd="0" destOrd="0" presId="urn:microsoft.com/office/officeart/2005/8/layout/radial5"/>
    <dgm:cxn modelId="{69662991-69D5-4B02-AA76-790A92C69236}" type="presParOf" srcId="{0CD094DB-8FB1-495E-BF45-190A41E244DE}" destId="{5BC6B70F-C81D-4B5B-8E8D-64DA7F2DC7A7}" srcOrd="6"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DC90FE-F6E2-486F-B585-8757E5E86FF2}" type="doc">
      <dgm:prSet loTypeId="urn:microsoft.com/office/officeart/2011/layout/HexagonRadial" loCatId="cycle" qsTypeId="urn:microsoft.com/office/officeart/2005/8/quickstyle/simple1#2" qsCatId="simple" csTypeId="urn:microsoft.com/office/officeart/2005/8/colors/accent1_2#2" csCatId="accent1" phldr="1"/>
      <dgm:spPr/>
      <dgm:t>
        <a:bodyPr/>
        <a:lstStyle/>
        <a:p>
          <a:endParaRPr lang="en-US"/>
        </a:p>
      </dgm:t>
    </dgm:pt>
    <dgm:pt modelId="{37D79CF2-1CFB-4F15-9492-1BEFF62D3335}">
      <dgm:prSet phldrT="[Text]">
        <dgm:style>
          <a:lnRef idx="2">
            <a:schemeClr val="dk1"/>
          </a:lnRef>
          <a:fillRef idx="1">
            <a:schemeClr val="lt1"/>
          </a:fillRef>
          <a:effectRef idx="0">
            <a:schemeClr val="dk1"/>
          </a:effectRef>
          <a:fontRef idx="minor">
            <a:schemeClr val="dk1"/>
          </a:fontRef>
        </dgm:style>
      </dgm:prSet>
      <dgm:spPr/>
      <dgm:t>
        <a:bodyPr/>
        <a:lstStyle/>
        <a:p>
          <a:r>
            <a:rPr lang="vi-VN" b="1" i="0" u="none" dirty="0" smtClean="0">
              <a:solidFill>
                <a:schemeClr val="tx1"/>
              </a:solidFill>
              <a:latin typeface="Times New Roman" panose="02020603050405020304" pitchFamily="18" charset="0"/>
              <a:cs typeface="Times New Roman" panose="02020603050405020304" pitchFamily="18" charset="0"/>
            </a:rPr>
            <a:t>Bộ máy tổ chức LHQ:</a:t>
          </a:r>
          <a:r>
            <a:rPr lang="en-US" b="1" i="0" u="none" dirty="0" smtClean="0">
              <a:solidFill>
                <a:schemeClr val="tx1"/>
              </a:solidFill>
              <a:latin typeface="Times New Roman" panose="02020603050405020304" pitchFamily="18" charset="0"/>
              <a:cs typeface="Times New Roman" panose="02020603050405020304" pitchFamily="18" charset="0"/>
            </a:rPr>
            <a:t> </a:t>
          </a:r>
          <a:r>
            <a:rPr lang="es-ES" b="1" i="0" u="none" dirty="0" smtClean="0">
              <a:solidFill>
                <a:schemeClr val="tx1"/>
              </a:solidFill>
              <a:latin typeface="Times New Roman" panose="02020603050405020304" pitchFamily="18" charset="0"/>
              <a:cs typeface="Times New Roman" panose="02020603050405020304" pitchFamily="18" charset="0"/>
            </a:rPr>
            <a:t>có 6 cơ quan chính</a:t>
          </a:r>
          <a:endParaRPr lang="en-US" i="0" u="none" dirty="0">
            <a:latin typeface="Times New Roman" panose="02020603050405020304" pitchFamily="18" charset="0"/>
            <a:cs typeface="Times New Roman" panose="02020603050405020304" pitchFamily="18" charset="0"/>
          </a:endParaRPr>
        </a:p>
      </dgm:t>
    </dgm:pt>
    <dgm:pt modelId="{BA149CA4-3866-495D-9D97-22C37E5DC532}" cxnId="{227A339E-6AB4-47F9-9F32-B5AC3CC0BBED}" type="parTrans">
      <dgm:prSet/>
      <dgm:spPr/>
      <dgm:t>
        <a:bodyPr/>
        <a:lstStyle/>
        <a:p>
          <a:endParaRPr lang="en-US"/>
        </a:p>
      </dgm:t>
    </dgm:pt>
    <dgm:pt modelId="{02539573-1581-4351-8E97-4C6FBE27344B}" cxnId="{227A339E-6AB4-47F9-9F32-B5AC3CC0BBED}" type="sibTrans">
      <dgm:prSet/>
      <dgm:spPr/>
      <dgm:t>
        <a:bodyPr/>
        <a:lstStyle/>
        <a:p>
          <a:endParaRPr lang="en-US"/>
        </a:p>
      </dgm:t>
    </dgm:pt>
    <dgm:pt modelId="{78C071B9-6276-4E59-A1FC-3FAB458A1088}">
      <dgm:prSet phldrT="[Text]">
        <dgm:style>
          <a:lnRef idx="2">
            <a:schemeClr val="dk1"/>
          </a:lnRef>
          <a:fillRef idx="1">
            <a:schemeClr val="lt1"/>
          </a:fillRef>
          <a:effectRef idx="0">
            <a:schemeClr val="dk1"/>
          </a:effectRef>
          <a:fontRef idx="minor">
            <a:schemeClr val="dk1"/>
          </a:fontRef>
        </dgm:style>
      </dgm:prSet>
      <dgm:spPr>
        <a:solidFill>
          <a:srgbClr val="FFFF00"/>
        </a:solidFill>
      </dgm:spPr>
      <dgm:t>
        <a:bodyPr/>
        <a:lstStyle/>
        <a:p>
          <a:r>
            <a:rPr lang="vi-VN" b="1" i="0" u="none" dirty="0" smtClean="0">
              <a:solidFill>
                <a:schemeClr val="tx1"/>
              </a:solidFill>
              <a:latin typeface="+mj-lt"/>
            </a:rPr>
            <a:t>Ban thư ký</a:t>
          </a:r>
          <a:endParaRPr lang="en-US" i="0" u="none" dirty="0">
            <a:latin typeface="+mj-lt"/>
          </a:endParaRPr>
        </a:p>
      </dgm:t>
    </dgm:pt>
    <dgm:pt modelId="{772F5139-9285-4ACE-B6BC-4840C12596CF}" cxnId="{B1C63E06-6BA1-4304-839C-AAA1930B68F0}" type="parTrans">
      <dgm:prSet/>
      <dgm:spPr/>
      <dgm:t>
        <a:bodyPr/>
        <a:lstStyle/>
        <a:p>
          <a:endParaRPr lang="en-US"/>
        </a:p>
      </dgm:t>
    </dgm:pt>
    <dgm:pt modelId="{43032C6F-A3DA-43AC-81D8-C0CD72056E39}" cxnId="{B1C63E06-6BA1-4304-839C-AAA1930B68F0}" type="sibTrans">
      <dgm:prSet/>
      <dgm:spPr/>
      <dgm:t>
        <a:bodyPr/>
        <a:lstStyle/>
        <a:p>
          <a:endParaRPr lang="en-US"/>
        </a:p>
      </dgm:t>
    </dgm:pt>
    <dgm:pt modelId="{DB40E81A-3FA6-458F-A257-9B689746A7EC}">
      <dgm:prSet phldrT="[Text]"/>
      <dgm:spPr/>
      <dgm:t>
        <a:bodyPr/>
        <a:lstStyle/>
        <a:p>
          <a:r>
            <a:rPr lang="vi-VN" b="1" i="0" u="none" dirty="0" smtClean="0">
              <a:solidFill>
                <a:schemeClr val="tx1"/>
              </a:solidFill>
              <a:latin typeface="+mj-lt"/>
            </a:rPr>
            <a:t>Hội đồng bảo an</a:t>
          </a:r>
          <a:endParaRPr lang="en-US" i="0" u="none" dirty="0">
            <a:latin typeface="+mj-lt"/>
          </a:endParaRPr>
        </a:p>
      </dgm:t>
    </dgm:pt>
    <dgm:pt modelId="{7F82E783-345C-436F-A329-454A8A1D2648}" cxnId="{FE3041DB-509B-4CC1-A411-1505ABA9D285}" type="parTrans">
      <dgm:prSet/>
      <dgm:spPr/>
      <dgm:t>
        <a:bodyPr/>
        <a:lstStyle/>
        <a:p>
          <a:endParaRPr lang="en-US"/>
        </a:p>
      </dgm:t>
    </dgm:pt>
    <dgm:pt modelId="{B7177815-9B08-4690-A1EC-6A6FE1E6F7AD}" cxnId="{FE3041DB-509B-4CC1-A411-1505ABA9D285}" type="sibTrans">
      <dgm:prSet/>
      <dgm:spPr/>
      <dgm:t>
        <a:bodyPr/>
        <a:lstStyle/>
        <a:p>
          <a:endParaRPr lang="en-US"/>
        </a:p>
      </dgm:t>
    </dgm:pt>
    <dgm:pt modelId="{B6CABC84-D32F-446F-8865-CEE00B81DAE7}">
      <dgm:prSet phldrT="[Text]" phldr="1"/>
      <dgm:spPr/>
      <dgm:t>
        <a:bodyPr/>
        <a:lstStyle/>
        <a:p>
          <a:endParaRPr lang="en-US" i="0" u="none">
            <a:latin typeface="+mj-lt"/>
          </a:endParaRPr>
        </a:p>
      </dgm:t>
    </dgm:pt>
    <dgm:pt modelId="{E8381A45-15CC-458C-9211-58DFE2252F5A}" cxnId="{31DAF5B9-C979-4919-8D62-3FD7AD77D99E}" type="parTrans">
      <dgm:prSet/>
      <dgm:spPr/>
      <dgm:t>
        <a:bodyPr/>
        <a:lstStyle/>
        <a:p>
          <a:endParaRPr lang="en-US"/>
        </a:p>
      </dgm:t>
    </dgm:pt>
    <dgm:pt modelId="{BA4471A6-6F2A-4AF6-866F-B32520C5FEEB}" cxnId="{31DAF5B9-C979-4919-8D62-3FD7AD77D99E}" type="sibTrans">
      <dgm:prSet/>
      <dgm:spPr/>
      <dgm:t>
        <a:bodyPr/>
        <a:lstStyle/>
        <a:p>
          <a:endParaRPr lang="en-US"/>
        </a:p>
      </dgm:t>
    </dgm:pt>
    <dgm:pt modelId="{B7A5C6F2-2FC1-42AE-90EC-A2F3BA9FB4E6}">
      <dgm:prSet phldrT="[Text]" phldr="1"/>
      <dgm:spPr/>
      <dgm:t>
        <a:bodyPr/>
        <a:lstStyle/>
        <a:p>
          <a:endParaRPr lang="en-US" i="0" u="none">
            <a:latin typeface="+mj-lt"/>
          </a:endParaRPr>
        </a:p>
      </dgm:t>
    </dgm:pt>
    <dgm:pt modelId="{E8A19886-9977-48AC-BC15-8375FC2EE8AC}" cxnId="{E8E14BA2-3D85-432D-8F8D-43E5FE2C47B0}" type="parTrans">
      <dgm:prSet/>
      <dgm:spPr/>
      <dgm:t>
        <a:bodyPr/>
        <a:lstStyle/>
        <a:p>
          <a:endParaRPr lang="en-US"/>
        </a:p>
      </dgm:t>
    </dgm:pt>
    <dgm:pt modelId="{095FEFD1-23EE-4BF8-AA18-AD95BE8C4689}" cxnId="{E8E14BA2-3D85-432D-8F8D-43E5FE2C47B0}" type="sibTrans">
      <dgm:prSet/>
      <dgm:spPr/>
      <dgm:t>
        <a:bodyPr/>
        <a:lstStyle/>
        <a:p>
          <a:endParaRPr lang="en-US"/>
        </a:p>
      </dgm:t>
    </dgm:pt>
    <dgm:pt modelId="{68A74FD1-92E0-4692-BF9C-F8F0616B92BC}">
      <dgm:prSet phldrT="[Text]" phldr="1"/>
      <dgm:spPr/>
      <dgm:t>
        <a:bodyPr/>
        <a:lstStyle/>
        <a:p>
          <a:endParaRPr lang="en-US" i="0" u="none">
            <a:latin typeface="+mj-lt"/>
          </a:endParaRPr>
        </a:p>
      </dgm:t>
    </dgm:pt>
    <dgm:pt modelId="{3A59CFCC-E8EC-43DB-BCB8-45FD60C07B52}" cxnId="{D1F75E7F-2E38-4836-BCD3-9923D459D382}" type="parTrans">
      <dgm:prSet/>
      <dgm:spPr/>
      <dgm:t>
        <a:bodyPr/>
        <a:lstStyle/>
        <a:p>
          <a:endParaRPr lang="en-US"/>
        </a:p>
      </dgm:t>
    </dgm:pt>
    <dgm:pt modelId="{45A32E0F-FC58-4072-9DF9-4BC4E9FF4EB7}" cxnId="{D1F75E7F-2E38-4836-BCD3-9923D459D382}" type="sibTrans">
      <dgm:prSet/>
      <dgm:spPr/>
      <dgm:t>
        <a:bodyPr/>
        <a:lstStyle/>
        <a:p>
          <a:endParaRPr lang="en-US"/>
        </a:p>
      </dgm:t>
    </dgm:pt>
    <dgm:pt modelId="{289CB7EA-82D2-4D1F-AEC2-2ED92621FCC7}">
      <dgm:prSet phldrT="[Text]" phldr="1"/>
      <dgm:spPr/>
      <dgm:t>
        <a:bodyPr/>
        <a:lstStyle/>
        <a:p>
          <a:endParaRPr lang="en-US" i="0" u="none">
            <a:latin typeface="+mj-lt"/>
          </a:endParaRPr>
        </a:p>
      </dgm:t>
    </dgm:pt>
    <dgm:pt modelId="{8441ACF4-89EE-4931-847E-936BCBB81D1E}" cxnId="{6A253397-86A2-4989-BF35-E355BDF98BFE}" type="parTrans">
      <dgm:prSet/>
      <dgm:spPr/>
      <dgm:t>
        <a:bodyPr/>
        <a:lstStyle/>
        <a:p>
          <a:endParaRPr lang="en-US"/>
        </a:p>
      </dgm:t>
    </dgm:pt>
    <dgm:pt modelId="{06F2C413-8DA3-4F23-9ED7-53B7757E6DB3}" cxnId="{6A253397-86A2-4989-BF35-E355BDF98BFE}" type="sibTrans">
      <dgm:prSet/>
      <dgm:spPr/>
      <dgm:t>
        <a:bodyPr/>
        <a:lstStyle/>
        <a:p>
          <a:endParaRPr lang="en-US"/>
        </a:p>
      </dgm:t>
    </dgm:pt>
    <dgm:pt modelId="{CD27E19B-504C-4A9B-A462-619AFE710705}">
      <dgm:prSet/>
      <dgm:spPr>
        <a:solidFill>
          <a:srgbClr val="92D050"/>
        </a:solidFill>
      </dgm:spPr>
      <dgm:t>
        <a:bodyPr/>
        <a:lstStyle/>
        <a:p>
          <a:r>
            <a:rPr lang="vi-VN" b="1" i="0" u="none" dirty="0" smtClean="0">
              <a:solidFill>
                <a:schemeClr val="tx1"/>
              </a:solidFill>
              <a:latin typeface="+mj-lt"/>
            </a:rPr>
            <a:t>Tòa án quốc tế</a:t>
          </a:r>
          <a:endParaRPr lang="vi-VN" b="1" i="0" u="none" dirty="0">
            <a:solidFill>
              <a:schemeClr val="tx1"/>
            </a:solidFill>
            <a:latin typeface="+mj-lt"/>
          </a:endParaRPr>
        </a:p>
      </dgm:t>
    </dgm:pt>
    <dgm:pt modelId="{494ED838-4BEE-4E29-AFE2-32A431B768CF}" cxnId="{6CEFF589-C06C-4B35-BB32-E10B990D28A0}" type="parTrans">
      <dgm:prSet/>
      <dgm:spPr/>
      <dgm:t>
        <a:bodyPr/>
        <a:lstStyle/>
        <a:p>
          <a:endParaRPr lang="en-US"/>
        </a:p>
      </dgm:t>
    </dgm:pt>
    <dgm:pt modelId="{F0852C35-58C6-4534-9397-8CC669B88EF1}" cxnId="{6CEFF589-C06C-4B35-BB32-E10B990D28A0}" type="sibTrans">
      <dgm:prSet/>
      <dgm:spPr/>
      <dgm:t>
        <a:bodyPr/>
        <a:lstStyle/>
        <a:p>
          <a:endParaRPr lang="en-US"/>
        </a:p>
      </dgm:t>
    </dgm:pt>
    <dgm:pt modelId="{91C4F57E-3CC3-461A-9FCB-9EDD1454F3C4}">
      <dgm:prSet/>
      <dgm:spPr/>
      <dgm:t>
        <a:bodyPr/>
        <a:lstStyle/>
        <a:p>
          <a:endParaRPr lang="vi-VN" b="1" i="0" u="none" dirty="0">
            <a:solidFill>
              <a:schemeClr val="tx1"/>
            </a:solidFill>
            <a:latin typeface="+mj-lt"/>
          </a:endParaRPr>
        </a:p>
      </dgm:t>
    </dgm:pt>
    <dgm:pt modelId="{17E968B0-D0DD-4925-85C0-6478CCD2E810}" cxnId="{97B38FC8-F49D-489F-BDA4-E949642CB539}" type="parTrans">
      <dgm:prSet/>
      <dgm:spPr/>
      <dgm:t>
        <a:bodyPr/>
        <a:lstStyle/>
        <a:p>
          <a:endParaRPr lang="en-US"/>
        </a:p>
      </dgm:t>
    </dgm:pt>
    <dgm:pt modelId="{F28A687C-C1E9-443C-A8D2-EF8188CAA41F}" cxnId="{97B38FC8-F49D-489F-BDA4-E949642CB539}" type="sibTrans">
      <dgm:prSet/>
      <dgm:spPr/>
      <dgm:t>
        <a:bodyPr/>
        <a:lstStyle/>
        <a:p>
          <a:endParaRPr lang="en-US"/>
        </a:p>
      </dgm:t>
    </dgm:pt>
    <dgm:pt modelId="{5520CDEF-37C3-4992-82B8-E1759FB39F26}">
      <dgm:prSet/>
      <dgm:spPr/>
      <dgm:t>
        <a:bodyPr/>
        <a:lstStyle/>
        <a:p>
          <a:endParaRPr lang="vi-VN" b="1" i="0" u="none" dirty="0">
            <a:solidFill>
              <a:schemeClr val="tx1"/>
            </a:solidFill>
            <a:latin typeface="+mj-lt"/>
          </a:endParaRPr>
        </a:p>
      </dgm:t>
    </dgm:pt>
    <dgm:pt modelId="{E90F0345-AECC-4326-9007-380BC4325F25}" cxnId="{F69725E3-EA1C-4940-AE35-127FECEFC5BA}" type="parTrans">
      <dgm:prSet/>
      <dgm:spPr/>
      <dgm:t>
        <a:bodyPr/>
        <a:lstStyle/>
        <a:p>
          <a:endParaRPr lang="en-US"/>
        </a:p>
      </dgm:t>
    </dgm:pt>
    <dgm:pt modelId="{26C412A7-3D40-4300-8520-D627E8ED6BBE}" cxnId="{F69725E3-EA1C-4940-AE35-127FECEFC5BA}" type="sibTrans">
      <dgm:prSet/>
      <dgm:spPr/>
      <dgm:t>
        <a:bodyPr/>
        <a:lstStyle/>
        <a:p>
          <a:endParaRPr lang="en-US"/>
        </a:p>
      </dgm:t>
    </dgm:pt>
    <dgm:pt modelId="{11AA5DB2-0340-4377-B9BF-BCD7751A493F}">
      <dgm:prSet/>
      <dgm:spPr>
        <a:solidFill>
          <a:srgbClr val="FF0000"/>
        </a:solidFill>
      </dgm:spPr>
      <dgm:t>
        <a:bodyPr/>
        <a:lstStyle/>
        <a:p>
          <a:r>
            <a:rPr lang="vi-VN" b="1" i="0" u="none" dirty="0" smtClean="0">
              <a:solidFill>
                <a:schemeClr val="tx1"/>
              </a:solidFill>
              <a:latin typeface="+mj-lt"/>
            </a:rPr>
            <a:t>Đại hội đồng</a:t>
          </a:r>
          <a:endParaRPr lang="vi-VN" b="1" i="0" u="none" dirty="0">
            <a:solidFill>
              <a:schemeClr val="tx1"/>
            </a:solidFill>
            <a:latin typeface="+mj-lt"/>
          </a:endParaRPr>
        </a:p>
      </dgm:t>
    </dgm:pt>
    <dgm:pt modelId="{0BD0EC5C-6BFA-4108-B3B2-54CF0C51F9E9}" cxnId="{F19EBFD1-3643-457F-A2AA-60E4D0D8A7EC}" type="parTrans">
      <dgm:prSet/>
      <dgm:spPr/>
      <dgm:t>
        <a:bodyPr/>
        <a:lstStyle/>
        <a:p>
          <a:endParaRPr lang="en-US"/>
        </a:p>
      </dgm:t>
    </dgm:pt>
    <dgm:pt modelId="{2D31C4E8-54CB-41D0-AC97-80BA2189FAA1}" cxnId="{F19EBFD1-3643-457F-A2AA-60E4D0D8A7EC}" type="sibTrans">
      <dgm:prSet/>
      <dgm:spPr/>
      <dgm:t>
        <a:bodyPr/>
        <a:lstStyle/>
        <a:p>
          <a:endParaRPr lang="en-US"/>
        </a:p>
      </dgm:t>
    </dgm:pt>
    <dgm:pt modelId="{0004DF23-7338-48A0-9646-89125CF0C0C0}">
      <dgm:prSet/>
      <dgm:spPr>
        <a:solidFill>
          <a:schemeClr val="accent4">
            <a:lumMod val="75000"/>
          </a:schemeClr>
        </a:solidFill>
      </dgm:spPr>
      <dgm:t>
        <a:bodyPr/>
        <a:lstStyle/>
        <a:p>
          <a:r>
            <a:rPr lang="vi-VN" b="1" i="0" u="none" dirty="0" smtClean="0">
              <a:solidFill>
                <a:schemeClr val="tx1"/>
              </a:solidFill>
              <a:latin typeface="+mj-lt"/>
            </a:rPr>
            <a:t>Hội đồng quản thác</a:t>
          </a:r>
          <a:endParaRPr lang="vi-VN" b="1" i="0" u="none" dirty="0">
            <a:solidFill>
              <a:schemeClr val="tx1"/>
            </a:solidFill>
            <a:latin typeface="+mj-lt"/>
          </a:endParaRPr>
        </a:p>
      </dgm:t>
    </dgm:pt>
    <dgm:pt modelId="{0697E6FA-EE87-4B79-975B-DB6831DEA2A9}" cxnId="{82045A4C-B263-4F92-AD9E-AD1A5067BC21}" type="parTrans">
      <dgm:prSet/>
      <dgm:spPr/>
      <dgm:t>
        <a:bodyPr/>
        <a:lstStyle/>
        <a:p>
          <a:endParaRPr lang="en-US"/>
        </a:p>
      </dgm:t>
    </dgm:pt>
    <dgm:pt modelId="{9A497C0A-CF90-4623-854F-BF98EFF20F11}" cxnId="{82045A4C-B263-4F92-AD9E-AD1A5067BC21}" type="sibTrans">
      <dgm:prSet/>
      <dgm:spPr/>
      <dgm:t>
        <a:bodyPr/>
        <a:lstStyle/>
        <a:p>
          <a:endParaRPr lang="en-US"/>
        </a:p>
      </dgm:t>
    </dgm:pt>
    <dgm:pt modelId="{7BEB5407-CCE8-464C-8790-A28B5014DD66}">
      <dgm:prSet/>
      <dgm:spPr>
        <a:solidFill>
          <a:schemeClr val="accent2">
            <a:lumMod val="60000"/>
            <a:lumOff val="40000"/>
          </a:schemeClr>
        </a:solidFill>
      </dgm:spPr>
      <dgm:t>
        <a:bodyPr/>
        <a:lstStyle/>
        <a:p>
          <a:r>
            <a:rPr lang="vi-VN" b="1" i="0" u="none" dirty="0" smtClean="0">
              <a:solidFill>
                <a:schemeClr val="tx1"/>
              </a:solidFill>
              <a:latin typeface="+mj-lt"/>
            </a:rPr>
            <a:t>Hội đồng tương trợ KT-XH</a:t>
          </a:r>
          <a:endParaRPr lang="vi-VN" b="1" i="0" u="none" dirty="0">
            <a:solidFill>
              <a:schemeClr val="tx1"/>
            </a:solidFill>
            <a:latin typeface="+mj-lt"/>
          </a:endParaRPr>
        </a:p>
      </dgm:t>
    </dgm:pt>
    <dgm:pt modelId="{DE3DDCBF-5F37-4E63-8ACD-EEDF539A7C06}" cxnId="{44DD8D5C-E9D4-4D72-A813-F4FC6855BA11}" type="parTrans">
      <dgm:prSet/>
      <dgm:spPr/>
      <dgm:t>
        <a:bodyPr/>
        <a:lstStyle/>
        <a:p>
          <a:endParaRPr lang="en-US"/>
        </a:p>
      </dgm:t>
    </dgm:pt>
    <dgm:pt modelId="{3B44C2A6-420E-407F-AF8E-248FBE8543C8}" cxnId="{44DD8D5C-E9D4-4D72-A813-F4FC6855BA11}" type="sibTrans">
      <dgm:prSet/>
      <dgm:spPr/>
      <dgm:t>
        <a:bodyPr/>
        <a:lstStyle/>
        <a:p>
          <a:endParaRPr lang="en-US"/>
        </a:p>
      </dgm:t>
    </dgm:pt>
    <dgm:pt modelId="{D15D683F-EE82-4AE9-8074-0A6D866DC10A}" type="pres">
      <dgm:prSet presAssocID="{95DC90FE-F6E2-486F-B585-8757E5E86FF2}" presName="Name0" presStyleCnt="0">
        <dgm:presLayoutVars>
          <dgm:chMax val="1"/>
          <dgm:chPref val="1"/>
          <dgm:dir/>
          <dgm:animOne val="branch"/>
          <dgm:animLvl val="lvl"/>
        </dgm:presLayoutVars>
      </dgm:prSet>
      <dgm:spPr/>
      <dgm:t>
        <a:bodyPr/>
        <a:lstStyle/>
        <a:p>
          <a:endParaRPr lang="en-US"/>
        </a:p>
      </dgm:t>
    </dgm:pt>
    <dgm:pt modelId="{C52A4068-FC15-4534-9700-DC8E965AB884}" type="pres">
      <dgm:prSet presAssocID="{37D79CF2-1CFB-4F15-9492-1BEFF62D3335}" presName="Parent" presStyleLbl="node0" presStyleIdx="0" presStyleCnt="1">
        <dgm:presLayoutVars>
          <dgm:chMax val="6"/>
          <dgm:chPref val="6"/>
        </dgm:presLayoutVars>
      </dgm:prSet>
      <dgm:spPr/>
      <dgm:t>
        <a:bodyPr/>
        <a:lstStyle/>
        <a:p>
          <a:endParaRPr lang="en-US"/>
        </a:p>
      </dgm:t>
    </dgm:pt>
    <dgm:pt modelId="{F65CD16D-4A41-4633-9513-EFFC07BF0572}" type="pres">
      <dgm:prSet presAssocID="{78C071B9-6276-4E59-A1FC-3FAB458A1088}" presName="Accent1" presStyleCnt="0"/>
      <dgm:spPr/>
    </dgm:pt>
    <dgm:pt modelId="{2366D6D2-87C1-4BC0-8BDC-FDDBE332F61A}" type="pres">
      <dgm:prSet presAssocID="{78C071B9-6276-4E59-A1FC-3FAB458A1088}" presName="Accent" presStyleLbl="bgShp" presStyleIdx="0" presStyleCnt="6"/>
      <dgm:spPr/>
    </dgm:pt>
    <dgm:pt modelId="{DCE8A1E0-0067-47CF-862A-7C38465FC79B}" type="pres">
      <dgm:prSet presAssocID="{78C071B9-6276-4E59-A1FC-3FAB458A1088}" presName="Child1" presStyleLbl="node1" presStyleIdx="0" presStyleCnt="6">
        <dgm:presLayoutVars>
          <dgm:chMax val="0"/>
          <dgm:chPref val="0"/>
          <dgm:bulletEnabled val="1"/>
        </dgm:presLayoutVars>
      </dgm:prSet>
      <dgm:spPr/>
      <dgm:t>
        <a:bodyPr/>
        <a:lstStyle/>
        <a:p>
          <a:endParaRPr lang="en-US"/>
        </a:p>
      </dgm:t>
    </dgm:pt>
    <dgm:pt modelId="{CD86983E-CEB4-4EFC-84CD-CF6FDC045B3C}" type="pres">
      <dgm:prSet presAssocID="{DB40E81A-3FA6-458F-A257-9B689746A7EC}" presName="Accent2" presStyleCnt="0"/>
      <dgm:spPr/>
    </dgm:pt>
    <dgm:pt modelId="{87531A3B-DF6B-4254-9F89-E41C4001ECB3}" type="pres">
      <dgm:prSet presAssocID="{DB40E81A-3FA6-458F-A257-9B689746A7EC}" presName="Accent" presStyleLbl="bgShp" presStyleIdx="1" presStyleCnt="6"/>
      <dgm:spPr/>
    </dgm:pt>
    <dgm:pt modelId="{CF2E6213-98FE-4840-A6B7-35A8A18DA42E}" type="pres">
      <dgm:prSet presAssocID="{DB40E81A-3FA6-458F-A257-9B689746A7EC}" presName="Child2" presStyleLbl="node1" presStyleIdx="1" presStyleCnt="6">
        <dgm:presLayoutVars>
          <dgm:chMax val="0"/>
          <dgm:chPref val="0"/>
          <dgm:bulletEnabled val="1"/>
        </dgm:presLayoutVars>
      </dgm:prSet>
      <dgm:spPr/>
      <dgm:t>
        <a:bodyPr/>
        <a:lstStyle/>
        <a:p>
          <a:endParaRPr lang="en-US"/>
        </a:p>
      </dgm:t>
    </dgm:pt>
    <dgm:pt modelId="{E9685EAB-BE8E-4656-BDD0-841E662A0098}" type="pres">
      <dgm:prSet presAssocID="{11AA5DB2-0340-4377-B9BF-BCD7751A493F}" presName="Accent3" presStyleCnt="0"/>
      <dgm:spPr/>
    </dgm:pt>
    <dgm:pt modelId="{F4E29417-9070-4F3F-B5FF-A45668A96BC3}" type="pres">
      <dgm:prSet presAssocID="{11AA5DB2-0340-4377-B9BF-BCD7751A493F}" presName="Accent" presStyleLbl="bgShp" presStyleIdx="2" presStyleCnt="6"/>
      <dgm:spPr/>
    </dgm:pt>
    <dgm:pt modelId="{19B88211-B940-481A-8C11-9BA1CFBCC9F9}" type="pres">
      <dgm:prSet presAssocID="{11AA5DB2-0340-4377-B9BF-BCD7751A493F}" presName="Child3" presStyleLbl="node1" presStyleIdx="2" presStyleCnt="6">
        <dgm:presLayoutVars>
          <dgm:chMax val="0"/>
          <dgm:chPref val="0"/>
          <dgm:bulletEnabled val="1"/>
        </dgm:presLayoutVars>
      </dgm:prSet>
      <dgm:spPr/>
      <dgm:t>
        <a:bodyPr/>
        <a:lstStyle/>
        <a:p>
          <a:endParaRPr lang="en-US"/>
        </a:p>
      </dgm:t>
    </dgm:pt>
    <dgm:pt modelId="{2C6E6678-2AE6-424C-B0D2-D7A05260AC87}" type="pres">
      <dgm:prSet presAssocID="{CD27E19B-504C-4A9B-A462-619AFE710705}" presName="Accent4" presStyleCnt="0"/>
      <dgm:spPr/>
    </dgm:pt>
    <dgm:pt modelId="{17B62DF1-BD69-4A45-9D1C-FB94CC6CC0A5}" type="pres">
      <dgm:prSet presAssocID="{CD27E19B-504C-4A9B-A462-619AFE710705}" presName="Accent" presStyleLbl="bgShp" presStyleIdx="3" presStyleCnt="6"/>
      <dgm:spPr/>
    </dgm:pt>
    <dgm:pt modelId="{51C366BE-6A3B-4918-B30F-F80B2F04B51F}" type="pres">
      <dgm:prSet presAssocID="{CD27E19B-504C-4A9B-A462-619AFE710705}" presName="Child4" presStyleLbl="node1" presStyleIdx="3" presStyleCnt="6" custLinFactNeighborX="2330" custLinFactNeighborY="1143">
        <dgm:presLayoutVars>
          <dgm:chMax val="0"/>
          <dgm:chPref val="0"/>
          <dgm:bulletEnabled val="1"/>
        </dgm:presLayoutVars>
      </dgm:prSet>
      <dgm:spPr/>
      <dgm:t>
        <a:bodyPr/>
        <a:lstStyle/>
        <a:p>
          <a:endParaRPr lang="en-US"/>
        </a:p>
      </dgm:t>
    </dgm:pt>
    <dgm:pt modelId="{31F01C0A-9735-412C-9925-9944DAC8F768}" type="pres">
      <dgm:prSet presAssocID="{7BEB5407-CCE8-464C-8790-A28B5014DD66}" presName="Accent5" presStyleCnt="0"/>
      <dgm:spPr/>
    </dgm:pt>
    <dgm:pt modelId="{E6D9070D-C966-4B5C-8274-A375A45F2C0B}" type="pres">
      <dgm:prSet presAssocID="{7BEB5407-CCE8-464C-8790-A28B5014DD66}" presName="Accent" presStyleLbl="bgShp" presStyleIdx="4" presStyleCnt="6"/>
      <dgm:spPr/>
    </dgm:pt>
    <dgm:pt modelId="{9978D069-21A9-432A-B412-8D18977B346B}" type="pres">
      <dgm:prSet presAssocID="{7BEB5407-CCE8-464C-8790-A28B5014DD66}" presName="Child5" presStyleLbl="node1" presStyleIdx="4" presStyleCnt="6">
        <dgm:presLayoutVars>
          <dgm:chMax val="0"/>
          <dgm:chPref val="0"/>
          <dgm:bulletEnabled val="1"/>
        </dgm:presLayoutVars>
      </dgm:prSet>
      <dgm:spPr/>
      <dgm:t>
        <a:bodyPr/>
        <a:lstStyle/>
        <a:p>
          <a:endParaRPr lang="en-US"/>
        </a:p>
      </dgm:t>
    </dgm:pt>
    <dgm:pt modelId="{9F8B7975-94AF-4A35-921C-059827587088}" type="pres">
      <dgm:prSet presAssocID="{0004DF23-7338-48A0-9646-89125CF0C0C0}" presName="Accent6" presStyleCnt="0"/>
      <dgm:spPr/>
    </dgm:pt>
    <dgm:pt modelId="{A857EEC1-3555-49A0-9D89-444FE1CCB352}" type="pres">
      <dgm:prSet presAssocID="{0004DF23-7338-48A0-9646-89125CF0C0C0}" presName="Accent" presStyleLbl="bgShp" presStyleIdx="5" presStyleCnt="6"/>
      <dgm:spPr/>
    </dgm:pt>
    <dgm:pt modelId="{40986D94-011D-4368-9E1E-487A0A14264B}" type="pres">
      <dgm:prSet presAssocID="{0004DF23-7338-48A0-9646-89125CF0C0C0}" presName="Child6" presStyleLbl="node1" presStyleIdx="5" presStyleCnt="6">
        <dgm:presLayoutVars>
          <dgm:chMax val="0"/>
          <dgm:chPref val="0"/>
          <dgm:bulletEnabled val="1"/>
        </dgm:presLayoutVars>
      </dgm:prSet>
      <dgm:spPr/>
      <dgm:t>
        <a:bodyPr/>
        <a:lstStyle/>
        <a:p>
          <a:endParaRPr lang="en-US"/>
        </a:p>
      </dgm:t>
    </dgm:pt>
  </dgm:ptLst>
  <dgm:cxnLst>
    <dgm:cxn modelId="{E8E14BA2-3D85-432D-8F8D-43E5FE2C47B0}" srcId="{37D79CF2-1CFB-4F15-9492-1BEFF62D3335}" destId="{B7A5C6F2-2FC1-42AE-90EC-A2F3BA9FB4E6}" srcOrd="9" destOrd="0" parTransId="{E8A19886-9977-48AC-BC15-8375FC2EE8AC}" sibTransId="{095FEFD1-23EE-4BF8-AA18-AD95BE8C4689}"/>
    <dgm:cxn modelId="{31DAF5B9-C979-4919-8D62-3FD7AD77D99E}" srcId="{37D79CF2-1CFB-4F15-9492-1BEFF62D3335}" destId="{B6CABC84-D32F-446F-8865-CEE00B81DAE7}" srcOrd="8" destOrd="0" parTransId="{E8381A45-15CC-458C-9211-58DFE2252F5A}" sibTransId="{BA4471A6-6F2A-4AF6-866F-B32520C5FEEB}"/>
    <dgm:cxn modelId="{9DD4FEE8-06EF-4754-9D71-AFDD5DAD452B}" type="presOf" srcId="{CD27E19B-504C-4A9B-A462-619AFE710705}" destId="{51C366BE-6A3B-4918-B30F-F80B2F04B51F}" srcOrd="0" destOrd="0" presId="urn:microsoft.com/office/officeart/2011/layout/HexagonRadial"/>
    <dgm:cxn modelId="{F3F54B2C-699F-4488-9370-D95A6E55A8B7}" type="presOf" srcId="{78C071B9-6276-4E59-A1FC-3FAB458A1088}" destId="{DCE8A1E0-0067-47CF-862A-7C38465FC79B}" srcOrd="0" destOrd="0" presId="urn:microsoft.com/office/officeart/2011/layout/HexagonRadial"/>
    <dgm:cxn modelId="{D8491977-485D-4272-A46A-AFBE6D96D575}" type="presOf" srcId="{95DC90FE-F6E2-486F-B585-8757E5E86FF2}" destId="{D15D683F-EE82-4AE9-8074-0A6D866DC10A}" srcOrd="0" destOrd="0" presId="urn:microsoft.com/office/officeart/2011/layout/HexagonRadial"/>
    <dgm:cxn modelId="{FE3041DB-509B-4CC1-A411-1505ABA9D285}" srcId="{37D79CF2-1CFB-4F15-9492-1BEFF62D3335}" destId="{DB40E81A-3FA6-458F-A257-9B689746A7EC}" srcOrd="1" destOrd="0" parTransId="{7F82E783-345C-436F-A329-454A8A1D2648}" sibTransId="{B7177815-9B08-4690-A1EC-6A6FE1E6F7AD}"/>
    <dgm:cxn modelId="{227A339E-6AB4-47F9-9F32-B5AC3CC0BBED}" srcId="{95DC90FE-F6E2-486F-B585-8757E5E86FF2}" destId="{37D79CF2-1CFB-4F15-9492-1BEFF62D3335}" srcOrd="0" destOrd="0" parTransId="{BA149CA4-3866-495D-9D97-22C37E5DC532}" sibTransId="{02539573-1581-4351-8E97-4C6FBE27344B}"/>
    <dgm:cxn modelId="{7FA22A27-1387-45D2-8B23-FCFEF4E6122E}" type="presOf" srcId="{37D79CF2-1CFB-4F15-9492-1BEFF62D3335}" destId="{C52A4068-FC15-4534-9700-DC8E965AB884}" srcOrd="0" destOrd="0" presId="urn:microsoft.com/office/officeart/2011/layout/HexagonRadial"/>
    <dgm:cxn modelId="{E9DA543C-B3F0-4BAE-8837-D7B4F0A2E560}" type="presOf" srcId="{0004DF23-7338-48A0-9646-89125CF0C0C0}" destId="{40986D94-011D-4368-9E1E-487A0A14264B}" srcOrd="0" destOrd="0" presId="urn:microsoft.com/office/officeart/2011/layout/HexagonRadial"/>
    <dgm:cxn modelId="{1443EEAB-64B8-4253-A161-F179E595B3A5}" type="presOf" srcId="{11AA5DB2-0340-4377-B9BF-BCD7751A493F}" destId="{19B88211-B940-481A-8C11-9BA1CFBCC9F9}" srcOrd="0" destOrd="0" presId="urn:microsoft.com/office/officeart/2011/layout/HexagonRadial"/>
    <dgm:cxn modelId="{44DD8D5C-E9D4-4D72-A813-F4FC6855BA11}" srcId="{37D79CF2-1CFB-4F15-9492-1BEFF62D3335}" destId="{7BEB5407-CCE8-464C-8790-A28B5014DD66}" srcOrd="4" destOrd="0" parTransId="{DE3DDCBF-5F37-4E63-8ACD-EEDF539A7C06}" sibTransId="{3B44C2A6-420E-407F-AF8E-248FBE8543C8}"/>
    <dgm:cxn modelId="{97B38FC8-F49D-489F-BDA4-E949642CB539}" srcId="{37D79CF2-1CFB-4F15-9492-1BEFF62D3335}" destId="{91C4F57E-3CC3-461A-9FCB-9EDD1454F3C4}" srcOrd="7" destOrd="0" parTransId="{17E968B0-D0DD-4925-85C0-6478CCD2E810}" sibTransId="{F28A687C-C1E9-443C-A8D2-EF8188CAA41F}"/>
    <dgm:cxn modelId="{33214D9B-1DE6-4B86-8DB0-AF81345FE610}" type="presOf" srcId="{DB40E81A-3FA6-458F-A257-9B689746A7EC}" destId="{CF2E6213-98FE-4840-A6B7-35A8A18DA42E}" srcOrd="0" destOrd="0" presId="urn:microsoft.com/office/officeart/2011/layout/HexagonRadial"/>
    <dgm:cxn modelId="{D1F75E7F-2E38-4836-BCD3-9923D459D382}" srcId="{37D79CF2-1CFB-4F15-9492-1BEFF62D3335}" destId="{68A74FD1-92E0-4692-BF9C-F8F0616B92BC}" srcOrd="10" destOrd="0" parTransId="{3A59CFCC-E8EC-43DB-BCB8-45FD60C07B52}" sibTransId="{45A32E0F-FC58-4072-9DF9-4BC4E9FF4EB7}"/>
    <dgm:cxn modelId="{B1C63E06-6BA1-4304-839C-AAA1930B68F0}" srcId="{37D79CF2-1CFB-4F15-9492-1BEFF62D3335}" destId="{78C071B9-6276-4E59-A1FC-3FAB458A1088}" srcOrd="0" destOrd="0" parTransId="{772F5139-9285-4ACE-B6BC-4840C12596CF}" sibTransId="{43032C6F-A3DA-43AC-81D8-C0CD72056E39}"/>
    <dgm:cxn modelId="{82045A4C-B263-4F92-AD9E-AD1A5067BC21}" srcId="{37D79CF2-1CFB-4F15-9492-1BEFF62D3335}" destId="{0004DF23-7338-48A0-9646-89125CF0C0C0}" srcOrd="5" destOrd="0" parTransId="{0697E6FA-EE87-4B79-975B-DB6831DEA2A9}" sibTransId="{9A497C0A-CF90-4623-854F-BF98EFF20F11}"/>
    <dgm:cxn modelId="{F19EBFD1-3643-457F-A2AA-60E4D0D8A7EC}" srcId="{37D79CF2-1CFB-4F15-9492-1BEFF62D3335}" destId="{11AA5DB2-0340-4377-B9BF-BCD7751A493F}" srcOrd="2" destOrd="0" parTransId="{0BD0EC5C-6BFA-4108-B3B2-54CF0C51F9E9}" sibTransId="{2D31C4E8-54CB-41D0-AC97-80BA2189FAA1}"/>
    <dgm:cxn modelId="{F69725E3-EA1C-4940-AE35-127FECEFC5BA}" srcId="{37D79CF2-1CFB-4F15-9492-1BEFF62D3335}" destId="{5520CDEF-37C3-4992-82B8-E1759FB39F26}" srcOrd="6" destOrd="0" parTransId="{E90F0345-AECC-4326-9007-380BC4325F25}" sibTransId="{26C412A7-3D40-4300-8520-D627E8ED6BBE}"/>
    <dgm:cxn modelId="{6A253397-86A2-4989-BF35-E355BDF98BFE}" srcId="{37D79CF2-1CFB-4F15-9492-1BEFF62D3335}" destId="{289CB7EA-82D2-4D1F-AEC2-2ED92621FCC7}" srcOrd="11" destOrd="0" parTransId="{8441ACF4-89EE-4931-847E-936BCBB81D1E}" sibTransId="{06F2C413-8DA3-4F23-9ED7-53B7757E6DB3}"/>
    <dgm:cxn modelId="{6CEFF589-C06C-4B35-BB32-E10B990D28A0}" srcId="{37D79CF2-1CFB-4F15-9492-1BEFF62D3335}" destId="{CD27E19B-504C-4A9B-A462-619AFE710705}" srcOrd="3" destOrd="0" parTransId="{494ED838-4BEE-4E29-AFE2-32A431B768CF}" sibTransId="{F0852C35-58C6-4534-9397-8CC669B88EF1}"/>
    <dgm:cxn modelId="{A46F825E-86EF-409D-818E-381657B52E51}" type="presOf" srcId="{7BEB5407-CCE8-464C-8790-A28B5014DD66}" destId="{9978D069-21A9-432A-B412-8D18977B346B}" srcOrd="0" destOrd="0" presId="urn:microsoft.com/office/officeart/2011/layout/HexagonRadial"/>
    <dgm:cxn modelId="{C245B770-30F8-4789-BA4E-0E8ADE934445}" type="presParOf" srcId="{D15D683F-EE82-4AE9-8074-0A6D866DC10A}" destId="{C52A4068-FC15-4534-9700-DC8E965AB884}" srcOrd="0" destOrd="0" presId="urn:microsoft.com/office/officeart/2011/layout/HexagonRadial"/>
    <dgm:cxn modelId="{7C47978E-998C-4488-93CA-D730CD3BD8A8}" type="presParOf" srcId="{D15D683F-EE82-4AE9-8074-0A6D866DC10A}" destId="{F65CD16D-4A41-4633-9513-EFFC07BF0572}" srcOrd="1" destOrd="0" presId="urn:microsoft.com/office/officeart/2011/layout/HexagonRadial"/>
    <dgm:cxn modelId="{E49CAEC4-13A9-4C56-86A6-B71EDBF97148}" type="presParOf" srcId="{F65CD16D-4A41-4633-9513-EFFC07BF0572}" destId="{2366D6D2-87C1-4BC0-8BDC-FDDBE332F61A}" srcOrd="0" destOrd="0" presId="urn:microsoft.com/office/officeart/2011/layout/HexagonRadial"/>
    <dgm:cxn modelId="{5872861E-6C1D-4C8E-A9E5-9710936C4AFA}" type="presParOf" srcId="{D15D683F-EE82-4AE9-8074-0A6D866DC10A}" destId="{DCE8A1E0-0067-47CF-862A-7C38465FC79B}" srcOrd="2" destOrd="0" presId="urn:microsoft.com/office/officeart/2011/layout/HexagonRadial"/>
    <dgm:cxn modelId="{114CB590-CEAA-4463-AE0C-55ADD416299C}" type="presParOf" srcId="{D15D683F-EE82-4AE9-8074-0A6D866DC10A}" destId="{CD86983E-CEB4-4EFC-84CD-CF6FDC045B3C}" srcOrd="3" destOrd="0" presId="urn:microsoft.com/office/officeart/2011/layout/HexagonRadial"/>
    <dgm:cxn modelId="{8A7B718D-98D9-4712-B273-966926A66DD1}" type="presParOf" srcId="{CD86983E-CEB4-4EFC-84CD-CF6FDC045B3C}" destId="{87531A3B-DF6B-4254-9F89-E41C4001ECB3}" srcOrd="0" destOrd="0" presId="urn:microsoft.com/office/officeart/2011/layout/HexagonRadial"/>
    <dgm:cxn modelId="{58FBD4F3-B343-40C3-B9F9-54BA51251C9E}" type="presParOf" srcId="{D15D683F-EE82-4AE9-8074-0A6D866DC10A}" destId="{CF2E6213-98FE-4840-A6B7-35A8A18DA42E}" srcOrd="4" destOrd="0" presId="urn:microsoft.com/office/officeart/2011/layout/HexagonRadial"/>
    <dgm:cxn modelId="{7BAFDC6A-1BAD-40A6-A5DA-4E0D8F896382}" type="presParOf" srcId="{D15D683F-EE82-4AE9-8074-0A6D866DC10A}" destId="{E9685EAB-BE8E-4656-BDD0-841E662A0098}" srcOrd="5" destOrd="0" presId="urn:microsoft.com/office/officeart/2011/layout/HexagonRadial"/>
    <dgm:cxn modelId="{6EF48F7D-4F66-4B94-B2FE-547A59FC548B}" type="presParOf" srcId="{E9685EAB-BE8E-4656-BDD0-841E662A0098}" destId="{F4E29417-9070-4F3F-B5FF-A45668A96BC3}" srcOrd="0" destOrd="0" presId="urn:microsoft.com/office/officeart/2011/layout/HexagonRadial"/>
    <dgm:cxn modelId="{C49927B5-982C-45BB-9FB3-541C9235D273}" type="presParOf" srcId="{D15D683F-EE82-4AE9-8074-0A6D866DC10A}" destId="{19B88211-B940-481A-8C11-9BA1CFBCC9F9}" srcOrd="6" destOrd="0" presId="urn:microsoft.com/office/officeart/2011/layout/HexagonRadial"/>
    <dgm:cxn modelId="{0965B37F-804A-41D4-9379-86CA930224CD}" type="presParOf" srcId="{D15D683F-EE82-4AE9-8074-0A6D866DC10A}" destId="{2C6E6678-2AE6-424C-B0D2-D7A05260AC87}" srcOrd="7" destOrd="0" presId="urn:microsoft.com/office/officeart/2011/layout/HexagonRadial"/>
    <dgm:cxn modelId="{35A1CF16-21A8-4D0B-A562-57437A3F79F5}" type="presParOf" srcId="{2C6E6678-2AE6-424C-B0D2-D7A05260AC87}" destId="{17B62DF1-BD69-4A45-9D1C-FB94CC6CC0A5}" srcOrd="0" destOrd="0" presId="urn:microsoft.com/office/officeart/2011/layout/HexagonRadial"/>
    <dgm:cxn modelId="{0CD0DF45-8FCE-4B89-8E36-D6B874171A4B}" type="presParOf" srcId="{D15D683F-EE82-4AE9-8074-0A6D866DC10A}" destId="{51C366BE-6A3B-4918-B30F-F80B2F04B51F}" srcOrd="8" destOrd="0" presId="urn:microsoft.com/office/officeart/2011/layout/HexagonRadial"/>
    <dgm:cxn modelId="{4E1EBD80-4D0F-40AF-810B-38ABB909CFC2}" type="presParOf" srcId="{D15D683F-EE82-4AE9-8074-0A6D866DC10A}" destId="{31F01C0A-9735-412C-9925-9944DAC8F768}" srcOrd="9" destOrd="0" presId="urn:microsoft.com/office/officeart/2011/layout/HexagonRadial"/>
    <dgm:cxn modelId="{B7CCA27F-ABC1-48D6-A5AA-491370CA2D0A}" type="presParOf" srcId="{31F01C0A-9735-412C-9925-9944DAC8F768}" destId="{E6D9070D-C966-4B5C-8274-A375A45F2C0B}" srcOrd="0" destOrd="0" presId="urn:microsoft.com/office/officeart/2011/layout/HexagonRadial"/>
    <dgm:cxn modelId="{BD7CD855-D9E8-4B86-968C-EC3F76C6C313}" type="presParOf" srcId="{D15D683F-EE82-4AE9-8074-0A6D866DC10A}" destId="{9978D069-21A9-432A-B412-8D18977B346B}" srcOrd="10" destOrd="0" presId="urn:microsoft.com/office/officeart/2011/layout/HexagonRadial"/>
    <dgm:cxn modelId="{FA1469C2-6E10-4761-89C4-B06D03F3303B}" type="presParOf" srcId="{D15D683F-EE82-4AE9-8074-0A6D866DC10A}" destId="{9F8B7975-94AF-4A35-921C-059827587088}" srcOrd="11" destOrd="0" presId="urn:microsoft.com/office/officeart/2011/layout/HexagonRadial"/>
    <dgm:cxn modelId="{05C77F8D-58F8-4C33-A835-0AF168312DA3}" type="presParOf" srcId="{9F8B7975-94AF-4A35-921C-059827587088}" destId="{A857EEC1-3555-49A0-9D89-444FE1CCB352}" srcOrd="0" destOrd="0" presId="urn:microsoft.com/office/officeart/2011/layout/HexagonRadial"/>
    <dgm:cxn modelId="{5EEA2384-F2A2-4239-8F13-E2D68C23E0CE}" type="presParOf" srcId="{D15D683F-EE82-4AE9-8074-0A6D866DC10A}" destId="{40986D94-011D-4368-9E1E-487A0A14264B}" srcOrd="12" destOrd="0" presId="urn:microsoft.com/office/officeart/2011/layout/HexagonRadial"/>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AFC82-31C6-4FE8-BF3A-73841D4F0FBD}">
      <dsp:nvSpPr>
        <dsp:cNvPr id="0" name=""/>
        <dsp:cNvSpPr/>
      </dsp:nvSpPr>
      <dsp:spPr>
        <a:xfrm>
          <a:off x="3766286" y="2764455"/>
          <a:ext cx="1972484" cy="197248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IANTA</a:t>
          </a:r>
          <a:endParaRPr lang="en-US" sz="3200" b="1" kern="1200" dirty="0">
            <a:latin typeface="Times New Roman" panose="02020603050405020304" pitchFamily="18" charset="0"/>
            <a:cs typeface="Times New Roman" panose="02020603050405020304" pitchFamily="18" charset="0"/>
          </a:endParaRPr>
        </a:p>
      </dsp:txBody>
      <dsp:txXfrm>
        <a:off x="4055150" y="3053319"/>
        <a:ext cx="1394756" cy="1394756"/>
      </dsp:txXfrm>
    </dsp:sp>
    <dsp:sp modelId="{AFDA68C0-2974-4180-89D0-B0B5E7EC10E4}">
      <dsp:nvSpPr>
        <dsp:cNvPr id="0" name=""/>
        <dsp:cNvSpPr/>
      </dsp:nvSpPr>
      <dsp:spPr>
        <a:xfrm rot="16200000">
          <a:off x="4543457" y="2046493"/>
          <a:ext cx="418142" cy="670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b="1" kern="1200">
            <a:latin typeface="Times New Roman" panose="02020603050405020304" pitchFamily="18" charset="0"/>
            <a:cs typeface="Times New Roman" panose="02020603050405020304" pitchFamily="18" charset="0"/>
          </a:endParaRPr>
        </a:p>
      </dsp:txBody>
      <dsp:txXfrm>
        <a:off x="4606179" y="2243344"/>
        <a:ext cx="292699" cy="402386"/>
      </dsp:txXfrm>
    </dsp:sp>
    <dsp:sp modelId="{96753933-C3D8-4142-A244-341489F474D5}">
      <dsp:nvSpPr>
        <dsp:cNvPr id="0" name=""/>
        <dsp:cNvSpPr/>
      </dsp:nvSpPr>
      <dsp:spPr>
        <a:xfrm>
          <a:off x="3766286" y="3022"/>
          <a:ext cx="1972484" cy="1972484"/>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HOÀN CẢNH</a:t>
          </a:r>
          <a:endParaRPr lang="en-US" sz="3200" b="1" kern="1200" dirty="0">
            <a:latin typeface="Times New Roman" panose="02020603050405020304" pitchFamily="18" charset="0"/>
            <a:cs typeface="Times New Roman" panose="02020603050405020304" pitchFamily="18" charset="0"/>
          </a:endParaRPr>
        </a:p>
      </dsp:txBody>
      <dsp:txXfrm>
        <a:off x="4055150" y="291886"/>
        <a:ext cx="1394756" cy="1394756"/>
      </dsp:txXfrm>
    </dsp:sp>
    <dsp:sp modelId="{A101B653-D042-4A9F-A070-13A4208F6D04}">
      <dsp:nvSpPr>
        <dsp:cNvPr id="0" name=""/>
        <dsp:cNvSpPr/>
      </dsp:nvSpPr>
      <dsp:spPr>
        <a:xfrm rot="1800000">
          <a:off x="5728944" y="4099817"/>
          <a:ext cx="418142" cy="670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b="1" kern="1200">
            <a:latin typeface="Times New Roman" panose="02020603050405020304" pitchFamily="18" charset="0"/>
            <a:cs typeface="Times New Roman" panose="02020603050405020304" pitchFamily="18" charset="0"/>
          </a:endParaRPr>
        </a:p>
      </dsp:txBody>
      <dsp:txXfrm>
        <a:off x="5737347" y="4202585"/>
        <a:ext cx="292699" cy="402386"/>
      </dsp:txXfrm>
    </dsp:sp>
    <dsp:sp modelId="{2C8B8223-371A-4E90-8E0C-C616F0054764}">
      <dsp:nvSpPr>
        <dsp:cNvPr id="0" name=""/>
        <dsp:cNvSpPr/>
      </dsp:nvSpPr>
      <dsp:spPr>
        <a:xfrm>
          <a:off x="6157757" y="4145172"/>
          <a:ext cx="1972484" cy="1972484"/>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TÁC ĐỘNG</a:t>
          </a:r>
          <a:endParaRPr lang="en-US" sz="3200" b="1" kern="1200" dirty="0">
            <a:latin typeface="Times New Roman" panose="02020603050405020304" pitchFamily="18" charset="0"/>
            <a:cs typeface="Times New Roman" panose="02020603050405020304" pitchFamily="18" charset="0"/>
          </a:endParaRPr>
        </a:p>
      </dsp:txBody>
      <dsp:txXfrm>
        <a:off x="6446621" y="4434036"/>
        <a:ext cx="1394756" cy="1394756"/>
      </dsp:txXfrm>
    </dsp:sp>
    <dsp:sp modelId="{F6CDB8EF-1F84-4429-97CC-7EBCDE29C68D}">
      <dsp:nvSpPr>
        <dsp:cNvPr id="0" name=""/>
        <dsp:cNvSpPr/>
      </dsp:nvSpPr>
      <dsp:spPr>
        <a:xfrm rot="9000000">
          <a:off x="3357970" y="4099817"/>
          <a:ext cx="418142" cy="670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b="1" kern="1200">
            <a:latin typeface="Times New Roman" panose="02020603050405020304" pitchFamily="18" charset="0"/>
            <a:cs typeface="Times New Roman" panose="02020603050405020304" pitchFamily="18" charset="0"/>
          </a:endParaRPr>
        </a:p>
      </dsp:txBody>
      <dsp:txXfrm rot="10800000">
        <a:off x="3475010" y="4202585"/>
        <a:ext cx="292699" cy="402386"/>
      </dsp:txXfrm>
    </dsp:sp>
    <dsp:sp modelId="{5BC6B70F-C81D-4B5B-8E8D-64DA7F2DC7A7}">
      <dsp:nvSpPr>
        <dsp:cNvPr id="0" name=""/>
        <dsp:cNvSpPr/>
      </dsp:nvSpPr>
      <dsp:spPr>
        <a:xfrm>
          <a:off x="1374814" y="4145172"/>
          <a:ext cx="1972484" cy="1972484"/>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NỘI DUNG</a:t>
          </a:r>
          <a:endParaRPr lang="en-US" sz="3200" b="1" kern="1200" dirty="0">
            <a:latin typeface="Times New Roman" panose="02020603050405020304" pitchFamily="18" charset="0"/>
            <a:cs typeface="Times New Roman" panose="02020603050405020304" pitchFamily="18" charset="0"/>
          </a:endParaRPr>
        </a:p>
      </dsp:txBody>
      <dsp:txXfrm>
        <a:off x="1663678" y="4434036"/>
        <a:ext cx="1394756" cy="1394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A4068-FC15-4534-9700-DC8E965AB884}">
      <dsp:nvSpPr>
        <dsp:cNvPr id="0" name=""/>
        <dsp:cNvSpPr/>
      </dsp:nvSpPr>
      <dsp:spPr>
        <a:xfrm>
          <a:off x="2072937" y="1748061"/>
          <a:ext cx="2221862" cy="1922001"/>
        </a:xfrm>
        <a:prstGeom prst="hexagon">
          <a:avLst>
            <a:gd name="adj" fmla="val 28570"/>
            <a:gd name="vf" fmla="val 11547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vi-VN" sz="2200" b="1" i="0" u="none" kern="1200" dirty="0" smtClean="0">
              <a:solidFill>
                <a:schemeClr val="tx1"/>
              </a:solidFill>
              <a:latin typeface="Times New Roman" panose="02020603050405020304" pitchFamily="18" charset="0"/>
              <a:cs typeface="Times New Roman" panose="02020603050405020304" pitchFamily="18" charset="0"/>
            </a:rPr>
            <a:t>Bộ máy tổ chức LHQ:</a:t>
          </a:r>
          <a:r>
            <a:rPr lang="en-US" sz="2200" b="1" i="0" u="none" kern="1200" dirty="0" smtClean="0">
              <a:solidFill>
                <a:schemeClr val="tx1"/>
              </a:solidFill>
              <a:latin typeface="Times New Roman" panose="02020603050405020304" pitchFamily="18" charset="0"/>
              <a:cs typeface="Times New Roman" panose="02020603050405020304" pitchFamily="18" charset="0"/>
            </a:rPr>
            <a:t> </a:t>
          </a:r>
          <a:r>
            <a:rPr lang="es-ES" sz="2200" b="1" i="0" u="none" kern="1200" dirty="0" smtClean="0">
              <a:solidFill>
                <a:schemeClr val="tx1"/>
              </a:solidFill>
              <a:latin typeface="Times New Roman" panose="02020603050405020304" pitchFamily="18" charset="0"/>
              <a:cs typeface="Times New Roman" panose="02020603050405020304" pitchFamily="18" charset="0"/>
            </a:rPr>
            <a:t>có 6 cơ quan chính</a:t>
          </a:r>
          <a:endParaRPr lang="en-US" sz="2200" i="0" u="none" kern="1200" dirty="0">
            <a:latin typeface="Times New Roman" panose="02020603050405020304" pitchFamily="18" charset="0"/>
            <a:cs typeface="Times New Roman" panose="02020603050405020304" pitchFamily="18" charset="0"/>
          </a:endParaRPr>
        </a:p>
      </dsp:txBody>
      <dsp:txXfrm>
        <a:off x="2441131" y="2066564"/>
        <a:ext cx="1485474" cy="1284995"/>
      </dsp:txXfrm>
    </dsp:sp>
    <dsp:sp modelId="{87531A3B-DF6B-4254-9F89-E41C4001ECB3}">
      <dsp:nvSpPr>
        <dsp:cNvPr id="0" name=""/>
        <dsp:cNvSpPr/>
      </dsp:nvSpPr>
      <dsp:spPr>
        <a:xfrm>
          <a:off x="3464250"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E8A1E0-0067-47CF-862A-7C38465FC79B}">
      <dsp:nvSpPr>
        <dsp:cNvPr id="0" name=""/>
        <dsp:cNvSpPr/>
      </dsp:nvSpPr>
      <dsp:spPr>
        <a:xfrm>
          <a:off x="2277603" y="0"/>
          <a:ext cx="1820800" cy="1575206"/>
        </a:xfrm>
        <a:prstGeom prst="hexagon">
          <a:avLst>
            <a:gd name="adj" fmla="val 28570"/>
            <a:gd name="vf" fmla="val 115470"/>
          </a:avLst>
        </a:prstGeom>
        <a:solidFill>
          <a:srgbClr val="FFFF00"/>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vi-VN" sz="2200" b="1" i="0" u="none" kern="1200" dirty="0" smtClean="0">
              <a:solidFill>
                <a:schemeClr val="tx1"/>
              </a:solidFill>
              <a:latin typeface="+mj-lt"/>
            </a:rPr>
            <a:t>Ban thư ký</a:t>
          </a:r>
          <a:endParaRPr lang="en-US" sz="2200" i="0" u="none" kern="1200" dirty="0">
            <a:latin typeface="+mj-lt"/>
          </a:endParaRPr>
        </a:p>
      </dsp:txBody>
      <dsp:txXfrm>
        <a:off x="2579348" y="261045"/>
        <a:ext cx="1217310" cy="1053116"/>
      </dsp:txXfrm>
    </dsp:sp>
    <dsp:sp modelId="{F4E29417-9070-4F3F-B5FF-A45668A96BC3}">
      <dsp:nvSpPr>
        <dsp:cNvPr id="0" name=""/>
        <dsp:cNvSpPr/>
      </dsp:nvSpPr>
      <dsp:spPr>
        <a:xfrm>
          <a:off x="4442614"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2E6213-98FE-4840-A6B7-35A8A18DA42E}">
      <dsp:nvSpPr>
        <dsp:cNvPr id="0" name=""/>
        <dsp:cNvSpPr/>
      </dsp:nvSpPr>
      <dsp:spPr>
        <a:xfrm>
          <a:off x="3947489" y="968857"/>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vi-VN" sz="2200" b="1" i="0" u="none" kern="1200" dirty="0" smtClean="0">
              <a:solidFill>
                <a:schemeClr val="tx1"/>
              </a:solidFill>
              <a:latin typeface="+mj-lt"/>
            </a:rPr>
            <a:t>Hội đồng bảo an</a:t>
          </a:r>
          <a:endParaRPr lang="en-US" sz="2200" i="0" u="none" kern="1200" dirty="0">
            <a:latin typeface="+mj-lt"/>
          </a:endParaRPr>
        </a:p>
      </dsp:txBody>
      <dsp:txXfrm>
        <a:off x="4249234" y="1229902"/>
        <a:ext cx="1217310" cy="1053116"/>
      </dsp:txXfrm>
    </dsp:sp>
    <dsp:sp modelId="{17B62DF1-BD69-4A45-9D1C-FB94CC6CC0A5}">
      <dsp:nvSpPr>
        <dsp:cNvPr id="0" name=""/>
        <dsp:cNvSpPr/>
      </dsp:nvSpPr>
      <dsp:spPr>
        <a:xfrm>
          <a:off x="3762979"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B88211-B940-481A-8C11-9BA1CFBCC9F9}">
      <dsp:nvSpPr>
        <dsp:cNvPr id="0" name=""/>
        <dsp:cNvSpPr/>
      </dsp:nvSpPr>
      <dsp:spPr>
        <a:xfrm>
          <a:off x="3947489" y="2873519"/>
          <a:ext cx="1820800" cy="1575206"/>
        </a:xfrm>
        <a:prstGeom prst="hexagon">
          <a:avLst>
            <a:gd name="adj" fmla="val 2857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vi-VN" sz="2200" b="1" i="0" u="none" kern="1200" dirty="0" smtClean="0">
              <a:solidFill>
                <a:schemeClr val="tx1"/>
              </a:solidFill>
              <a:latin typeface="+mj-lt"/>
            </a:rPr>
            <a:t>Đại hội đồng</a:t>
          </a:r>
          <a:endParaRPr lang="vi-VN" sz="2200" b="1" i="0" u="none" kern="1200" dirty="0">
            <a:solidFill>
              <a:schemeClr val="tx1"/>
            </a:solidFill>
            <a:latin typeface="+mj-lt"/>
          </a:endParaRPr>
        </a:p>
      </dsp:txBody>
      <dsp:txXfrm>
        <a:off x="4249234" y="3134564"/>
        <a:ext cx="1217310" cy="1053116"/>
      </dsp:txXfrm>
    </dsp:sp>
    <dsp:sp modelId="{E6D9070D-C966-4B5C-8274-A375A45F2C0B}">
      <dsp:nvSpPr>
        <dsp:cNvPr id="0" name=""/>
        <dsp:cNvSpPr/>
      </dsp:nvSpPr>
      <dsp:spPr>
        <a:xfrm>
          <a:off x="2077072"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C366BE-6A3B-4918-B30F-F80B2F04B51F}">
      <dsp:nvSpPr>
        <dsp:cNvPr id="0" name=""/>
        <dsp:cNvSpPr/>
      </dsp:nvSpPr>
      <dsp:spPr>
        <a:xfrm>
          <a:off x="2320028" y="3843460"/>
          <a:ext cx="1820800" cy="1575206"/>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vi-VN" sz="2200" b="1" i="0" u="none" kern="1200" dirty="0" smtClean="0">
              <a:solidFill>
                <a:schemeClr val="tx1"/>
              </a:solidFill>
              <a:latin typeface="+mj-lt"/>
            </a:rPr>
            <a:t>Tòa án quốc tế</a:t>
          </a:r>
          <a:endParaRPr lang="vi-VN" sz="2200" b="1" i="0" u="none" kern="1200" dirty="0">
            <a:solidFill>
              <a:schemeClr val="tx1"/>
            </a:solidFill>
            <a:latin typeface="+mj-lt"/>
          </a:endParaRPr>
        </a:p>
      </dsp:txBody>
      <dsp:txXfrm>
        <a:off x="2621773" y="4104505"/>
        <a:ext cx="1217310" cy="1053116"/>
      </dsp:txXfrm>
    </dsp:sp>
    <dsp:sp modelId="{A857EEC1-3555-49A0-9D89-444FE1CCB352}">
      <dsp:nvSpPr>
        <dsp:cNvPr id="0" name=""/>
        <dsp:cNvSpPr/>
      </dsp:nvSpPr>
      <dsp:spPr>
        <a:xfrm>
          <a:off x="1082686" y="251155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78D069-21A9-432A-B412-8D18977B346B}">
      <dsp:nvSpPr>
        <dsp:cNvPr id="0" name=""/>
        <dsp:cNvSpPr/>
      </dsp:nvSpPr>
      <dsp:spPr>
        <a:xfrm>
          <a:off x="599965" y="2874602"/>
          <a:ext cx="1820800" cy="1575206"/>
        </a:xfrm>
        <a:prstGeom prst="hexagon">
          <a:avLst>
            <a:gd name="adj" fmla="val 28570"/>
            <a:gd name="vf" fmla="val 11547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vi-VN" sz="2200" b="1" i="0" u="none" kern="1200" dirty="0" smtClean="0">
              <a:solidFill>
                <a:schemeClr val="tx1"/>
              </a:solidFill>
              <a:latin typeface="+mj-lt"/>
            </a:rPr>
            <a:t>Hội đồng tương trợ KT-XH</a:t>
          </a:r>
          <a:endParaRPr lang="vi-VN" sz="2200" b="1" i="0" u="none" kern="1200" dirty="0">
            <a:solidFill>
              <a:schemeClr val="tx1"/>
            </a:solidFill>
            <a:latin typeface="+mj-lt"/>
          </a:endParaRPr>
        </a:p>
      </dsp:txBody>
      <dsp:txXfrm>
        <a:off x="901710" y="3135647"/>
        <a:ext cx="1217310" cy="1053116"/>
      </dsp:txXfrm>
    </dsp:sp>
    <dsp:sp modelId="{40986D94-011D-4368-9E1E-487A0A14264B}">
      <dsp:nvSpPr>
        <dsp:cNvPr id="0" name=""/>
        <dsp:cNvSpPr/>
      </dsp:nvSpPr>
      <dsp:spPr>
        <a:xfrm>
          <a:off x="599965" y="966690"/>
          <a:ext cx="1820800" cy="1575206"/>
        </a:xfrm>
        <a:prstGeom prst="hexagon">
          <a:avLst>
            <a:gd name="adj" fmla="val 28570"/>
            <a:gd name="vf" fmla="val 11547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vi-VN" sz="2200" b="1" i="0" u="none" kern="1200" dirty="0" smtClean="0">
              <a:solidFill>
                <a:schemeClr val="tx1"/>
              </a:solidFill>
              <a:latin typeface="+mj-lt"/>
            </a:rPr>
            <a:t>Hội đồng quản thác</a:t>
          </a:r>
          <a:endParaRPr lang="vi-VN" sz="2200" b="1" i="0" u="none" kern="1200" dirty="0">
            <a:solidFill>
              <a:schemeClr val="tx1"/>
            </a:solidFill>
            <a:latin typeface="+mj-lt"/>
          </a:endParaRPr>
        </a:p>
      </dsp:txBody>
      <dsp:txXfrm>
        <a:off x="901710" y="1227735"/>
        <a:ext cx="1217310" cy="105311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46AA056E-BA5B-4E17-887E-705621ABFFFB}" type="datetimeFigureOut">
              <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D9A4E0EB-5F2B-4721-A819-C28DA02A3DBE}" type="slidenum">
              <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a:solidFill>
              <a:srgbClr val="000000">
                <a:alpha val="100000"/>
              </a:srgbClr>
            </a:solidFill>
            <a:miter lim="800000"/>
          </a:ln>
        </p:spPr>
      </p:sp>
      <p:sp>
        <p:nvSpPr>
          <p:cNvPr id="7171"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vi-VN" altLang="vi-VN" dirty="0">
              <a:latin typeface="Arial" panose="020B0604020202020204" pitchFamily="34" charset="0"/>
            </a:endParaRPr>
          </a:p>
        </p:txBody>
      </p:sp>
      <p:sp>
        <p:nvSpPr>
          <p:cNvPr id="7172"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vi-VN" altLang="vi-VN" sz="1200" dirty="0"/>
            </a:fld>
            <a:endParaRPr lang="vi-VN" altLang="vi-V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EFBC3F-65F3-4595-B157-58FD3E001E0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DE78B42-B118-4EA5-A271-305AD6F417FE}" type="slidenum">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DE78B42-B118-4EA5-A271-305AD6F417FE}" type="slidenum">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DE78B42-B118-4EA5-A271-305AD6F417FE}" type="slidenum">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noProof="1" smtClean="0"/>
              <a:t>Click to edit Master title style</a:t>
            </a:r>
            <a:endParaRPr lang="en-US" noProof="1"/>
          </a:p>
        </p:txBody>
      </p:sp>
      <p:sp>
        <p:nvSpPr>
          <p:cNvPr id="3" name="ClipArt Placeholder 2"/>
          <p:cNvSpPr>
            <a:spLocks noGrp="1"/>
          </p:cNvSpPr>
          <p:nvPr>
            <p:ph type="clipArt" sz="half" idx="1"/>
          </p:nvPr>
        </p:nvSpPr>
        <p:spPr>
          <a:xfrm>
            <a:off x="609600" y="1600200"/>
            <a:ext cx="5384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197600" y="1600200"/>
            <a:ext cx="5384800" cy="4525963"/>
          </a:xfrm>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5" name="Date Placeholder 4"/>
          <p:cNvSpPr>
            <a:spLocks noGrp="1"/>
          </p:cNvSpPr>
          <p:nvPr>
            <p:ph type="dt" sz="half" idx="10"/>
          </p:nvPr>
        </p:nvSpPr>
        <p:spPr/>
        <p:txBody>
          <a:bodyPr/>
          <a:lstStyle/>
          <a:p>
            <a:pPr lvl="0" eaLnBrk="1" hangingPunct="1">
              <a:buNone/>
            </a:pPr>
            <a:endParaRPr lang="en-US" alt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buNone/>
            </a:pPr>
            <a:endParaRPr lang="en-US" altLang="en-US"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DE78B42-B118-4EA5-A271-305AD6F417FE}" type="slidenum">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DE78B42-B118-4EA5-A271-305AD6F417FE}" type="slidenum">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DE78B42-B118-4EA5-A271-305AD6F417FE}" type="slidenum">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DE78B42-B118-4EA5-A271-305AD6F417FE}" type="slidenum">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DE78B42-B118-4EA5-A271-305AD6F417FE}" type="slidenum">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DE78B42-B118-4EA5-A271-305AD6F417FE}" type="slidenum">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DE78B42-B118-4EA5-A271-305AD6F417FE}" type="slidenum">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DE78B42-B118-4EA5-A271-305AD6F417FE}" type="slidenum">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vi-VN" dirty="0"/>
              <a:t>Click to edit Master title style</a:t>
            </a:r>
            <a:endParaRPr lang="en-US" altLang="vi-VN"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vi-VN" dirty="0"/>
              <a:t>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DE78B42-B118-4EA5-A271-305AD6F417FE}" type="slidenum">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slide" Target="slide10.xml"/><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 Target="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6.xml"/><Relationship Id="rId2" Type="http://schemas.openxmlformats.org/officeDocument/2006/relationships/image" Target="../media/image24.jpeg"/><Relationship Id="rId1" Type="http://schemas.openxmlformats.org/officeDocument/2006/relationships/image" Target="../media/image23.jpe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slide" Target="slide6.xml"/><Relationship Id="rId2" Type="http://schemas.openxmlformats.org/officeDocument/2006/relationships/image" Target="../media/image26.png"/><Relationship Id="rId1"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6.xml"/><Relationship Id="rId1"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5"/>
          <p:cNvSpPr>
            <a:spLocks noChangeArrowheads="1" noChangeShapeType="1" noTextEdit="1"/>
          </p:cNvSpPr>
          <p:nvPr/>
        </p:nvSpPr>
        <p:spPr bwMode="auto">
          <a:xfrm>
            <a:off x="603250" y="3573145"/>
            <a:ext cx="11188700" cy="1447800"/>
          </a:xfrm>
          <a:prstGeom prst="rect">
            <a:avLst/>
          </a:prstGeom>
          <a:solidFill>
            <a:srgbClr val="FFFF00"/>
          </a:solidFill>
        </p:spPr>
        <p:txBody>
          <a:bodyPr wrap="none" numCol="1"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vi-VN" sz="1600" b="1" i="0" u="sng" strike="noStrike" kern="10" cap="none" spc="0" normalizeH="0" baseline="0" noProof="0" dirty="0">
                <a:ln>
                  <a:noFill/>
                </a:ln>
                <a:solidFill>
                  <a:schemeClr val="tx1"/>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Chủ đề 1</a:t>
            </a:r>
            <a:endParaRPr kumimoji="0" lang="en-US" altLang="vi-VN" sz="1600" b="1" i="0" u="sng" strike="noStrike" kern="10" cap="none" spc="0" normalizeH="0" baseline="0" noProof="0" dirty="0">
              <a:ln>
                <a:noFill/>
              </a:ln>
              <a:solidFill>
                <a:schemeClr val="tx1"/>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vi-VN" sz="1600" b="1" i="0" u="none" strike="noStrike" kern="10" cap="none" spc="0" normalizeH="0" baseline="0" noProof="0" dirty="0">
                <a:ln>
                  <a:noFill/>
                </a:ln>
                <a:solidFill>
                  <a:schemeClr val="tx1"/>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QUAN HỆ QUỐC TẾ TỪ NĂM 1945 ĐẾN NĂM 2000</a:t>
            </a:r>
            <a:endParaRPr kumimoji="0" lang="en-US" altLang="vi-VN" sz="1600" b="1" i="0" u="none" strike="noStrike" kern="10" cap="none" spc="0" normalizeH="0" baseline="0" noProof="0" dirty="0">
              <a:ln>
                <a:noFill/>
              </a:ln>
              <a:solidFill>
                <a:schemeClr val="tx1"/>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2" name="Text Box 1"/>
          <p:cNvSpPr txBox="1"/>
          <p:nvPr/>
        </p:nvSpPr>
        <p:spPr>
          <a:xfrm>
            <a:off x="2279650" y="1557020"/>
            <a:ext cx="8267700" cy="1076325"/>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LỊCH SỬ THẾ GIỚI HIỆN ĐẠI </a:t>
            </a:r>
            <a:endParaRPr lang="en-US" sz="3600" b="1">
              <a:solidFill>
                <a:srgbClr val="FF0000"/>
              </a:solidFill>
              <a:latin typeface="Times New Roman" panose="02020603050405020304" pitchFamily="18" charset="0"/>
              <a:cs typeface="Times New Roman" panose="02020603050405020304" pitchFamily="18" charset="0"/>
            </a:endParaRPr>
          </a:p>
          <a:p>
            <a:pPr algn="ctr"/>
            <a:r>
              <a:rPr lang="en-US" sz="2800" b="1">
                <a:latin typeface="Times New Roman" panose="02020603050405020304" pitchFamily="18" charset="0"/>
                <a:cs typeface="Times New Roman" panose="02020603050405020304" pitchFamily="18" charset="0"/>
              </a:rPr>
              <a:t>TỪ NĂM 1945 ĐẾN NĂM 2000</a:t>
            </a:r>
            <a:endParaRPr lang="en-US" sz="2800" b="1">
              <a:latin typeface="Times New Roman" panose="02020603050405020304" pitchFamily="18" charset="0"/>
              <a:cs typeface="Times New Roman" panose="02020603050405020304" pitchFamily="18" charset="0"/>
            </a:endParaRPr>
          </a:p>
        </p:txBody>
      </p:sp>
      <p:sp>
        <p:nvSpPr>
          <p:cNvPr id="3" name="Text Box 2"/>
          <p:cNvSpPr txBox="1"/>
          <p:nvPr/>
        </p:nvSpPr>
        <p:spPr>
          <a:xfrm>
            <a:off x="1199515" y="621030"/>
            <a:ext cx="1791335" cy="645160"/>
          </a:xfrm>
          <a:prstGeom prst="rect">
            <a:avLst/>
          </a:prstGeom>
          <a:solidFill>
            <a:srgbClr val="FFFF00"/>
          </a:solidFill>
        </p:spPr>
        <p:txBody>
          <a:bodyPr wrap="none" rtlCol="0">
            <a:spAutoFit/>
          </a:bodyPr>
          <a:lstStyle/>
          <a:p>
            <a:r>
              <a:rPr lang="en-US" sz="3600" b="1">
                <a:solidFill>
                  <a:srgbClr val="7030A0"/>
                </a:solidFill>
                <a:latin typeface="Times New Roman" panose="02020603050405020304" pitchFamily="18" charset="0"/>
                <a:cs typeface="Times New Roman" panose="02020603050405020304" pitchFamily="18" charset="0"/>
              </a:rPr>
              <a:t>Tuần 1: </a:t>
            </a:r>
            <a:endParaRPr lang="en-US" sz="3600" b="1">
              <a:solidFill>
                <a:srgbClr val="7030A0"/>
              </a:solidFill>
              <a:latin typeface="Times New Roman" panose="02020603050405020304" pitchFamily="18" charset="0"/>
              <a:cs typeface="Times New Roman" panose="02020603050405020304" pitchFamily="18" charset="0"/>
            </a:endParaRPr>
          </a:p>
        </p:txBody>
      </p:sp>
      <p:grpSp>
        <p:nvGrpSpPr>
          <p:cNvPr id="18436" name="Group 18435"/>
          <p:cNvGrpSpPr/>
          <p:nvPr/>
        </p:nvGrpSpPr>
        <p:grpSpPr>
          <a:xfrm>
            <a:off x="4079875" y="2924175"/>
            <a:ext cx="4708525" cy="1548765"/>
            <a:chOff x="192" y="336"/>
            <a:chExt cx="5376" cy="1416"/>
          </a:xfrm>
        </p:grpSpPr>
        <p:sp>
          <p:nvSpPr>
            <p:cNvPr id="18437" name="Text Box 18436"/>
            <p:cNvSpPr txBox="1"/>
            <p:nvPr/>
          </p:nvSpPr>
          <p:spPr>
            <a:xfrm>
              <a:off x="240" y="1152"/>
              <a:ext cx="5328" cy="600"/>
            </a:xfrm>
            <a:prstGeom prst="rect">
              <a:avLst/>
            </a:prstGeom>
            <a:noFill/>
            <a:ln w="9525">
              <a:noFill/>
            </a:ln>
          </p:spPr>
          <p:txBody>
            <a:bodyPr>
              <a:spAutoFit/>
            </a:bodyPr>
            <a:lstStyle/>
            <a:p>
              <a:pPr algn="ctr">
                <a:lnSpc>
                  <a:spcPct val="140000"/>
                </a:lnSpc>
                <a:spcBef>
                  <a:spcPct val="50000"/>
                </a:spcBef>
              </a:pPr>
              <a:endParaRPr sz="4000" b="1">
                <a:solidFill>
                  <a:srgbClr val="CC0000"/>
                </a:solidFill>
                <a:latin typeface="Times New Roman" panose="02020603050405020304" pitchFamily="18" charset="0"/>
              </a:endParaRPr>
            </a:p>
          </p:txBody>
        </p:sp>
        <p:graphicFrame>
          <p:nvGraphicFramePr>
            <p:cNvPr id="18440" name="Object 18439"/>
            <p:cNvGraphicFramePr/>
            <p:nvPr/>
          </p:nvGraphicFramePr>
          <p:xfrm>
            <a:off x="192" y="336"/>
            <a:ext cx="1344" cy="864"/>
          </p:xfrm>
          <a:graphic>
            <a:graphicData uri="http://schemas.openxmlformats.org/presentationml/2006/ole">
              <mc:AlternateContent xmlns:mc="http://schemas.openxmlformats.org/markup-compatibility/2006">
                <mc:Choice xmlns:v="urn:schemas-microsoft-com:vml" Requires="v">
                  <p:oleObj spid="_x0000_s3082" name="" r:id="rId1" imgW="3974465" imgH="3469005" progId="MS_ClipArt_Gallery.5">
                    <p:embed/>
                  </p:oleObj>
                </mc:Choice>
                <mc:Fallback>
                  <p:oleObj name="" r:id="rId1" imgW="3974465" imgH="3469005" progId="MS_ClipArt_Gallery.5">
                    <p:embed/>
                    <p:pic>
                      <p:nvPicPr>
                        <p:cNvPr id="0" name="Picture 3075"/>
                        <p:cNvPicPr/>
                        <p:nvPr/>
                      </p:nvPicPr>
                      <p:blipFill>
                        <a:blip r:embed="rId2"/>
                        <a:stretch>
                          <a:fillRect/>
                        </a:stretch>
                      </p:blipFill>
                      <p:spPr>
                        <a:xfrm>
                          <a:off x="192" y="336"/>
                          <a:ext cx="1344" cy="864"/>
                        </a:xfrm>
                        <a:prstGeom prst="rect">
                          <a:avLst/>
                        </a:prstGeom>
                        <a:noFill/>
                        <a:ln w="38100">
                          <a:noFill/>
                          <a:miter/>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p:nvPr/>
        </p:nvSpPr>
        <p:spPr>
          <a:xfrm>
            <a:off x="2495550" y="115888"/>
            <a:ext cx="7758113" cy="953135"/>
          </a:xfrm>
          <a:prstGeom prst="rect">
            <a:avLst/>
          </a:prstGeom>
          <a:solidFill>
            <a:srgbClr val="FF00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b="1" dirty="0">
                <a:latin typeface="Times New Roman" panose="02020603050405020304" pitchFamily="18" charset="0"/>
                <a:cs typeface="Times New Roman" panose="02020603050405020304" pitchFamily="18" charset="0"/>
              </a:rPr>
              <a:t>VIỆT NAM BỊ PHÂN CHIA CỦA HỘI NGHỊ PỐT ĐAM  </a:t>
            </a:r>
            <a:endParaRPr lang="en-US" altLang="en-US" b="1" dirty="0">
              <a:latin typeface="Times New Roman" panose="02020603050405020304" pitchFamily="18" charset="0"/>
              <a:ea typeface="Times New Roman" panose="02020603050405020304" pitchFamily="18" charset="0"/>
            </a:endParaRPr>
          </a:p>
        </p:txBody>
      </p:sp>
      <p:pic>
        <p:nvPicPr>
          <p:cNvPr id="14339" name="Picture 2"/>
          <p:cNvPicPr>
            <a:picLocks noChangeAspect="1"/>
          </p:cNvPicPr>
          <p:nvPr/>
        </p:nvPicPr>
        <p:blipFill>
          <a:blip r:embed="rId1"/>
          <a:stretch>
            <a:fillRect/>
          </a:stretch>
        </p:blipFill>
        <p:spPr>
          <a:xfrm>
            <a:off x="4523105" y="1306195"/>
            <a:ext cx="3703320" cy="5027930"/>
          </a:xfrm>
          <a:prstGeom prst="rect">
            <a:avLst/>
          </a:prstGeom>
          <a:noFill/>
          <a:ln w="9525">
            <a:noFill/>
          </a:ln>
        </p:spPr>
      </p:pic>
      <p:cxnSp>
        <p:nvCxnSpPr>
          <p:cNvPr id="5" name="Straight Connector 4"/>
          <p:cNvCxnSpPr/>
          <p:nvPr/>
        </p:nvCxnSpPr>
        <p:spPr>
          <a:xfrm flipV="1">
            <a:off x="6375400" y="3429000"/>
            <a:ext cx="1736725" cy="5048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8333105" y="3168015"/>
            <a:ext cx="1920875" cy="521970"/>
          </a:xfrm>
          <a:prstGeom prst="rect">
            <a:avLst/>
          </a:prstGeom>
          <a:noFill/>
          <a:ln w="38100">
            <a:solidFill>
              <a:schemeClr val="tx1"/>
            </a:solidFill>
          </a:ln>
        </p:spPr>
        <p:txBody>
          <a:bodyPr wrap="none" rtlCol="0">
            <a:spAutoFit/>
          </a:bodyPr>
          <a:lstStyle/>
          <a:p>
            <a:r>
              <a:rPr lang="en-US" sz="2800" b="1">
                <a:solidFill>
                  <a:srgbClr val="002060"/>
                </a:solidFill>
                <a:latin typeface="Times New Roman" panose="02020603050405020304" pitchFamily="18" charset="0"/>
                <a:cs typeface="Times New Roman" panose="02020603050405020304" pitchFamily="18" charset="0"/>
              </a:rPr>
              <a:t>Vĩ tuyến 16</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8544560" y="1772920"/>
            <a:ext cx="3327400" cy="52197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Trung Hoa dân quốc</a:t>
            </a:r>
            <a:endParaRPr lang="en-US" sz="2800" b="1">
              <a:latin typeface="Times New Roman" panose="02020603050405020304" pitchFamily="18" charset="0"/>
              <a:cs typeface="Times New Roman" panose="02020603050405020304" pitchFamily="18" charset="0"/>
            </a:endParaRPr>
          </a:p>
        </p:txBody>
      </p:sp>
      <p:sp>
        <p:nvSpPr>
          <p:cNvPr id="4" name="Text Box 3"/>
          <p:cNvSpPr txBox="1"/>
          <p:nvPr/>
        </p:nvSpPr>
        <p:spPr>
          <a:xfrm>
            <a:off x="8742680" y="4365625"/>
            <a:ext cx="1166495" cy="52197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Anh</a:t>
            </a:r>
            <a:endParaRPr lang="en-US" sz="2800" b="1">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1815" y="909003"/>
            <a:ext cx="4968875" cy="5048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a:t>
            </a:r>
            <a:r>
              <a:rPr kumimoji="0" lang="en-GB"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a:t>
            </a:r>
            <a:r>
              <a:rPr kumimoji="0" lang="en-US" altLang="en-GB"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a:t>
            </a:r>
            <a:r>
              <a:rPr kumimoji="0" lang="en-GB"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a:t>
            </a:r>
            <a:r>
              <a:rPr kumimoji="0" lang="en-GB"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động</a:t>
            </a:r>
            <a:r>
              <a:rPr kumimoji="0" lang="en-GB"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GB"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ý</a:t>
            </a:r>
            <a:r>
              <a:rPr kumimoji="0" lang="en-GB"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a:t>
            </a:r>
            <a:r>
              <a:rPr kumimoji="0" lang="en-US" altLang="en-GB"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ĩ</a:t>
            </a:r>
            <a:r>
              <a:rPr kumimoji="0" lang="en-GB"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a</a:t>
            </a:r>
            <a:r>
              <a:rPr kumimoji="0" lang="en-GB"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551815" y="1772920"/>
            <a:ext cx="11155680" cy="2047875"/>
          </a:xfrm>
          <a:prstGeom prst="rect">
            <a:avLst/>
          </a:prstGeom>
        </p:spPr>
        <p:style>
          <a:lnRef idx="2">
            <a:schemeClr val="dk1"/>
          </a:lnRef>
          <a:fillRef idx="1">
            <a:schemeClr val="lt1"/>
          </a:fillRef>
          <a:effectRef idx="0">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GB" altLang="x-none" sz="3200" b="1" dirty="0">
                <a:solidFill>
                  <a:srgbClr val="00B050"/>
                </a:solidFill>
                <a:latin typeface="Times New Roman" panose="02020603050405020304" pitchFamily="18" charset="0"/>
                <a:cs typeface="Times New Roman" panose="02020603050405020304" pitchFamily="18" charset="0"/>
              </a:rPr>
              <a:t>To</a:t>
            </a:r>
            <a:r>
              <a:rPr lang="en-GB" altLang="x-none" sz="3200" b="1" dirty="0">
                <a:solidFill>
                  <a:srgbClr val="00B050"/>
                </a:solidFill>
                <a:latin typeface="Times New Roman" panose="02020603050405020304" pitchFamily="18" charset="0"/>
                <a:ea typeface="Times New Roman" panose="02020603050405020304" pitchFamily="18" charset="0"/>
              </a:rPr>
              <a:t>à</a:t>
            </a:r>
            <a:r>
              <a:rPr lang="en-GB" altLang="x-none" sz="3200" b="1" dirty="0">
                <a:solidFill>
                  <a:srgbClr val="00B050"/>
                </a:solidFill>
                <a:latin typeface="Times New Roman" panose="02020603050405020304" pitchFamily="18" charset="0"/>
                <a:cs typeface="Times New Roman" panose="02020603050405020304" pitchFamily="18" charset="0"/>
              </a:rPr>
              <a:t>n bộ những quyết định của Hội nghị Ianta v</a:t>
            </a:r>
            <a:r>
              <a:rPr lang="en-GB" altLang="x-none" sz="3200" b="1" dirty="0">
                <a:solidFill>
                  <a:srgbClr val="00B050"/>
                </a:solidFill>
                <a:latin typeface="Times New Roman" panose="02020603050405020304" pitchFamily="18" charset="0"/>
                <a:ea typeface="Times New Roman" panose="02020603050405020304" pitchFamily="18" charset="0"/>
              </a:rPr>
              <a:t>à</a:t>
            </a:r>
            <a:r>
              <a:rPr lang="en-GB" altLang="x-none" sz="3200" b="1" dirty="0">
                <a:solidFill>
                  <a:srgbClr val="00B050"/>
                </a:solidFill>
                <a:latin typeface="Times New Roman" panose="02020603050405020304" pitchFamily="18" charset="0"/>
                <a:cs typeface="Times New Roman" panose="02020603050405020304" pitchFamily="18" charset="0"/>
              </a:rPr>
              <a:t> những thỏa thuận sau đó của các cường quốc đã tr</a:t>
            </a:r>
            <a:r>
              <a:rPr lang="en-US" altLang="en-GB" sz="3200" b="1" dirty="0">
                <a:solidFill>
                  <a:srgbClr val="00B050"/>
                </a:solidFill>
                <a:latin typeface="Times New Roman" panose="02020603050405020304" pitchFamily="18" charset="0"/>
                <a:cs typeface="Times New Roman" panose="02020603050405020304" pitchFamily="18" charset="0"/>
              </a:rPr>
              <a:t>ở</a:t>
            </a:r>
            <a:r>
              <a:rPr lang="en-GB" altLang="x-none" sz="3200" b="1" dirty="0">
                <a:solidFill>
                  <a:srgbClr val="00B050"/>
                </a:solidFill>
                <a:latin typeface="Times New Roman" panose="02020603050405020304" pitchFamily="18" charset="0"/>
                <a:cs typeface="Times New Roman" panose="02020603050405020304" pitchFamily="18" charset="0"/>
              </a:rPr>
              <a:t> th</a:t>
            </a:r>
            <a:r>
              <a:rPr lang="en-US" altLang="en-GB" sz="3200" b="1" dirty="0">
                <a:solidFill>
                  <a:srgbClr val="00B050"/>
                </a:solidFill>
                <a:latin typeface="Times New Roman" panose="02020603050405020304" pitchFamily="18" charset="0"/>
                <a:cs typeface="Times New Roman" panose="02020603050405020304" pitchFamily="18" charset="0"/>
              </a:rPr>
              <a:t>à</a:t>
            </a:r>
            <a:r>
              <a:rPr lang="en-GB" altLang="x-none" sz="3200" b="1" dirty="0">
                <a:solidFill>
                  <a:srgbClr val="00B050"/>
                </a:solidFill>
                <a:latin typeface="Times New Roman" panose="02020603050405020304" pitchFamily="18" charset="0"/>
                <a:cs typeface="Times New Roman" panose="02020603050405020304" pitchFamily="18" charset="0"/>
              </a:rPr>
              <a:t>nh khuôn khổ c</a:t>
            </a:r>
            <a:r>
              <a:rPr lang="en-US" altLang="en-GB" sz="3200" b="1" dirty="0">
                <a:solidFill>
                  <a:srgbClr val="00B050"/>
                </a:solidFill>
                <a:latin typeface="Times New Roman" panose="02020603050405020304" pitchFamily="18" charset="0"/>
                <a:cs typeface="Times New Roman" panose="02020603050405020304" pitchFamily="18" charset="0"/>
              </a:rPr>
              <a:t>ủ</a:t>
            </a:r>
            <a:r>
              <a:rPr lang="en-GB" altLang="x-none" sz="3200" b="1" dirty="0">
                <a:solidFill>
                  <a:srgbClr val="00B050"/>
                </a:solidFill>
                <a:latin typeface="Times New Roman" panose="02020603050405020304" pitchFamily="18" charset="0"/>
                <a:cs typeface="Times New Roman" panose="02020603050405020304" pitchFamily="18" charset="0"/>
              </a:rPr>
              <a:t>a trật tự thế gi</a:t>
            </a:r>
            <a:r>
              <a:rPr lang="en-US" altLang="en-GB" sz="3200" b="1" dirty="0">
                <a:solidFill>
                  <a:srgbClr val="00B050"/>
                </a:solidFill>
                <a:latin typeface="Times New Roman" panose="02020603050405020304" pitchFamily="18" charset="0"/>
                <a:cs typeface="Times New Roman" panose="02020603050405020304" pitchFamily="18" charset="0"/>
              </a:rPr>
              <a:t>ớ</a:t>
            </a:r>
            <a:r>
              <a:rPr lang="en-GB" altLang="x-none" sz="3200" b="1" dirty="0">
                <a:solidFill>
                  <a:srgbClr val="00B050"/>
                </a:solidFill>
                <a:latin typeface="Times New Roman" panose="02020603050405020304" pitchFamily="18" charset="0"/>
                <a:cs typeface="Times New Roman" panose="02020603050405020304" pitchFamily="18" charset="0"/>
              </a:rPr>
              <a:t>i mới, th</a:t>
            </a:r>
            <a:r>
              <a:rPr lang="en-US" altLang="en-GB" sz="3200" b="1" dirty="0">
                <a:solidFill>
                  <a:srgbClr val="00B050"/>
                </a:solidFill>
                <a:latin typeface="Times New Roman" panose="02020603050405020304" pitchFamily="18" charset="0"/>
                <a:cs typeface="Times New Roman" panose="02020603050405020304" pitchFamily="18" charset="0"/>
              </a:rPr>
              <a:t>ườ</a:t>
            </a:r>
            <a:r>
              <a:rPr lang="en-GB" altLang="x-none" sz="3200" b="1" dirty="0">
                <a:solidFill>
                  <a:srgbClr val="00B050"/>
                </a:solidFill>
                <a:latin typeface="Times New Roman" panose="02020603050405020304" pitchFamily="18" charset="0"/>
                <a:cs typeface="Times New Roman" panose="02020603050405020304" pitchFamily="18" charset="0"/>
              </a:rPr>
              <a:t>ng gọi l</a:t>
            </a:r>
            <a:r>
              <a:rPr lang="en-US" altLang="en-GB" sz="3200" b="1" dirty="0">
                <a:solidFill>
                  <a:srgbClr val="00B050"/>
                </a:solidFill>
                <a:latin typeface="Times New Roman" panose="02020603050405020304" pitchFamily="18" charset="0"/>
                <a:cs typeface="Times New Roman" panose="02020603050405020304" pitchFamily="18" charset="0"/>
              </a:rPr>
              <a:t>à</a:t>
            </a:r>
            <a:r>
              <a:rPr lang="en-GB" altLang="x-none" sz="3200" b="1" dirty="0">
                <a:solidFill>
                  <a:srgbClr val="00B050"/>
                </a:solidFill>
                <a:latin typeface="Times New Roman" panose="02020603050405020304" pitchFamily="18" charset="0"/>
                <a:cs typeface="Times New Roman" panose="02020603050405020304" pitchFamily="18" charset="0"/>
              </a:rPr>
              <a:t> “trật tự hai cực Ianta”.</a:t>
            </a:r>
            <a:endParaRPr lang="en-GB" altLang="x-none"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56005" y="1557020"/>
            <a:ext cx="1141730" cy="322135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HỘI NGHỊ IANTA (2/1945)</a:t>
            </a:r>
            <a:endPar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3" name="Rounded Rectangle 2"/>
          <p:cNvSpPr/>
          <p:nvPr/>
        </p:nvSpPr>
        <p:spPr>
          <a:xfrm>
            <a:off x="3647758" y="5013325"/>
            <a:ext cx="6694488" cy="14827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Ý nghĩa:</a:t>
            </a: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 Những quyết định của Hội nghị Ianta cùng những thỏa thuận sau đó của 3 cường quốc đã trở thành khuôn khổ của trật tự thế giới mới: </a:t>
            </a:r>
            <a:r>
              <a:rPr kumimoji="0" lang="en-US" altLang="zh-CN" sz="2000" b="1"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mn-cs"/>
              </a:rPr>
              <a:t>Trật tự hai cực Ianta.</a:t>
            </a:r>
            <a:endParaRPr kumimoji="0" lang="en-US" altLang="zh-CN" sz="2000" b="1"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
        <p:nvSpPr>
          <p:cNvPr id="4" name="Rounded Rectangle 3"/>
          <p:cNvSpPr/>
          <p:nvPr/>
        </p:nvSpPr>
        <p:spPr>
          <a:xfrm>
            <a:off x="3733800" y="3068638"/>
            <a:ext cx="1847850" cy="1119188"/>
          </a:xfrm>
          <a:prstGeom prst="roundRect">
            <a:avLst/>
          </a:prstGeom>
          <a:solidFill>
            <a:srgbClr val="00B050"/>
          </a:solidFill>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mn-cs"/>
              </a:rPr>
              <a:t>Nội dung</a:t>
            </a:r>
            <a:endParaRPr kumimoji="0" lang="en-US" altLang="zh-CN" sz="2800" b="1"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
        <p:nvSpPr>
          <p:cNvPr id="5" name="Rounded Rectangle 4"/>
          <p:cNvSpPr/>
          <p:nvPr/>
        </p:nvSpPr>
        <p:spPr>
          <a:xfrm>
            <a:off x="3719513" y="1772920"/>
            <a:ext cx="6694488" cy="6064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Thành phần: </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Liên Xô, Anh, Mĩ</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6" name="Rounded Rectangle 5"/>
          <p:cNvSpPr/>
          <p:nvPr/>
        </p:nvSpPr>
        <p:spPr>
          <a:xfrm>
            <a:off x="3719195" y="189230"/>
            <a:ext cx="6692900" cy="85248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Bối cảnh: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Chiến tranh thế giới thứ hai bước vào giai đoạn kết thúc (giai đoạn cuối)</a:t>
            </a:r>
            <a:endPar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7" name="Rounded Rectangle 6"/>
          <p:cNvSpPr/>
          <p:nvPr/>
        </p:nvSpPr>
        <p:spPr>
          <a:xfrm>
            <a:off x="6316980" y="2514600"/>
            <a:ext cx="5184775" cy="7048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002060"/>
                </a:solidFill>
                <a:effectLst/>
                <a:uLnTx/>
                <a:uFillTx/>
                <a:latin typeface="Times New Roman" panose="02020603050405020304" pitchFamily="18" charset="0"/>
                <a:ea typeface="SimSun" panose="02010600030101010101" pitchFamily="2" charset="-122"/>
                <a:cs typeface="+mn-cs"/>
              </a:rPr>
              <a:t>Tiêu diệt chủ nghĩa phát xít Đức, Nhật</a:t>
            </a:r>
            <a:endParaRPr kumimoji="0" lang="en-US" altLang="zh-CN" sz="2400" b="0" i="0" u="none" strike="noStrike" kern="1200" cap="none" spc="0" normalizeH="0" baseline="0" noProof="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
        <p:nvSpPr>
          <p:cNvPr id="8" name="Rounded Rectangle 7"/>
          <p:cNvSpPr/>
          <p:nvPr/>
        </p:nvSpPr>
        <p:spPr>
          <a:xfrm>
            <a:off x="6316980" y="3352800"/>
            <a:ext cx="5153025" cy="5492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002060"/>
                </a:solidFill>
                <a:effectLst/>
                <a:uLnTx/>
                <a:uFillTx/>
                <a:latin typeface="Times New Roman" panose="02020603050405020304" pitchFamily="18" charset="0"/>
                <a:ea typeface="SimSun" panose="02010600030101010101" pitchFamily="2" charset="-122"/>
                <a:cs typeface="+mn-cs"/>
              </a:rPr>
              <a:t>Thành lập Liên Hợp quốc</a:t>
            </a:r>
            <a:endParaRPr kumimoji="0" lang="en-US" altLang="zh-CN" sz="2400" b="0" i="0" u="none" strike="noStrike" kern="1200" cap="none" spc="0" normalizeH="0" baseline="0" noProof="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
        <p:nvSpPr>
          <p:cNvPr id="9" name="Rounded Rectangle 8"/>
          <p:cNvSpPr/>
          <p:nvPr/>
        </p:nvSpPr>
        <p:spPr>
          <a:xfrm>
            <a:off x="6316980" y="4038600"/>
            <a:ext cx="5137150" cy="69088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002060"/>
                </a:solidFill>
                <a:effectLst/>
                <a:uLnTx/>
                <a:uFillTx/>
                <a:latin typeface="Times New Roman" panose="02020603050405020304" pitchFamily="18" charset="0"/>
                <a:ea typeface="SimSun" panose="02010600030101010101" pitchFamily="2" charset="-122"/>
                <a:cs typeface="+mn-cs"/>
              </a:rPr>
              <a:t>Phân chia phạm vi ảnh hưởng ở châu Âu và châu Á</a:t>
            </a:r>
            <a:endParaRPr kumimoji="0" lang="en-US" altLang="zh-CN" sz="2400" b="0" i="0" u="none" strike="noStrike" kern="1200" cap="none" spc="0" normalizeH="0" baseline="0" noProof="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
        <p:nvSpPr>
          <p:cNvPr id="10" name="Rounded Rectangle 9"/>
          <p:cNvSpPr/>
          <p:nvPr/>
        </p:nvSpPr>
        <p:spPr>
          <a:xfrm>
            <a:off x="3718878" y="1125220"/>
            <a:ext cx="6694488" cy="6064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Thời gian: 4 - 11/2/1945</a:t>
            </a:r>
            <a:endParaRPr kumimoji="0"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cxnSp>
        <p:nvCxnSpPr>
          <p:cNvPr id="12" name="Straight Arrow Connector 11"/>
          <p:cNvCxnSpPr>
            <a:stCxn id="4" idx="3"/>
            <a:endCxn id="7" idx="1"/>
          </p:cNvCxnSpPr>
          <p:nvPr/>
        </p:nvCxnSpPr>
        <p:spPr>
          <a:xfrm flipV="1">
            <a:off x="5581650" y="2867025"/>
            <a:ext cx="73533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1"/>
          </p:cNvCxnSpPr>
          <p:nvPr/>
        </p:nvCxnSpPr>
        <p:spPr>
          <a:xfrm>
            <a:off x="5592445" y="3573145"/>
            <a:ext cx="724535" cy="54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1"/>
          </p:cNvCxnSpPr>
          <p:nvPr/>
        </p:nvCxnSpPr>
        <p:spPr>
          <a:xfrm>
            <a:off x="5520055" y="3573145"/>
            <a:ext cx="796925" cy="810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 Box 14"/>
          <p:cNvSpPr txBox="1"/>
          <p:nvPr/>
        </p:nvSpPr>
        <p:spPr>
          <a:xfrm>
            <a:off x="335915" y="549275"/>
            <a:ext cx="2875915" cy="521970"/>
          </a:xfrm>
          <a:prstGeom prst="rect">
            <a:avLst/>
          </a:prstGeom>
          <a:solidFill>
            <a:srgbClr val="7030A0"/>
          </a:solidFill>
          <a:ln w="38100">
            <a:solidFill>
              <a:schemeClr val="tx1">
                <a:lumMod val="95000"/>
                <a:lumOff val="5000"/>
              </a:schemeClr>
            </a:solidFill>
          </a:ln>
        </p:spPr>
        <p:txBody>
          <a:bodyPr wrap="none" rtlCol="0">
            <a:spAutoFit/>
          </a:bodyPr>
          <a:lstStyle/>
          <a:p>
            <a:r>
              <a:rPr lang="en-US" sz="2800">
                <a:solidFill>
                  <a:schemeClr val="bg1"/>
                </a:solidFill>
                <a:latin typeface="Times New Roman" panose="02020603050405020304" pitchFamily="18" charset="0"/>
                <a:cs typeface="Times New Roman" panose="02020603050405020304" pitchFamily="18" charset="0"/>
              </a:rPr>
              <a:t>Kiến thức cần nắm</a:t>
            </a:r>
            <a:endParaRPr lang="en-US" sz="28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088" y="1214438"/>
            <a:ext cx="11999912" cy="434022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5000"/>
              </a:lnSpc>
              <a:spcBef>
                <a:spcPct val="0"/>
              </a:spcBef>
              <a:buFontTx/>
              <a:buNone/>
            </a:pPr>
            <a:r>
              <a:rPr lang="en-US" altLang="vi-VN" sz="4000" b="1" u="sng" dirty="0">
                <a:solidFill>
                  <a:srgbClr val="0070C0"/>
                </a:solidFill>
                <a:latin typeface="Times New Roman" panose="02020603050405020304" pitchFamily="18" charset="0"/>
                <a:cs typeface="Times New Roman" panose="02020603050405020304" pitchFamily="18" charset="0"/>
              </a:rPr>
              <a:t>Câu 1.</a:t>
            </a:r>
            <a:r>
              <a:rPr lang="en-US" altLang="vi-VN" sz="4000" dirty="0">
                <a:solidFill>
                  <a:srgbClr val="0070C0"/>
                </a:solidFill>
                <a:latin typeface="Times New Roman" panose="02020603050405020304" pitchFamily="18" charset="0"/>
                <a:cs typeface="Times New Roman" panose="02020603050405020304" pitchFamily="18" charset="0"/>
              </a:rPr>
              <a:t> </a:t>
            </a:r>
            <a:r>
              <a:rPr lang="en-US" altLang="vi-VN" sz="4000" i="1" dirty="0">
                <a:solidFill>
                  <a:srgbClr val="0070C0"/>
                </a:solidFill>
                <a:latin typeface="Times New Roman" panose="02020603050405020304" pitchFamily="18" charset="0"/>
                <a:cs typeface="Times New Roman" panose="02020603050405020304" pitchFamily="18" charset="0"/>
              </a:rPr>
              <a:t>Hội nghị Ianta diễn ra trong ho</a:t>
            </a:r>
            <a:r>
              <a:rPr lang="en-US" altLang="vi-VN" sz="4000" i="1" dirty="0">
                <a:solidFill>
                  <a:srgbClr val="0070C0"/>
                </a:solidFill>
                <a:latin typeface="Times New Roman" panose="02020603050405020304" pitchFamily="18" charset="0"/>
                <a:ea typeface="Times New Roman" panose="02020603050405020304" pitchFamily="18" charset="0"/>
              </a:rPr>
              <a:t>à</a:t>
            </a:r>
            <a:r>
              <a:rPr lang="en-US" altLang="vi-VN" sz="4000" i="1" dirty="0">
                <a:solidFill>
                  <a:srgbClr val="0070C0"/>
                </a:solidFill>
                <a:latin typeface="Times New Roman" panose="02020603050405020304" pitchFamily="18" charset="0"/>
                <a:cs typeface="Times New Roman" panose="02020603050405020304" pitchFamily="18" charset="0"/>
              </a:rPr>
              <a:t>n cảnh n</a:t>
            </a:r>
            <a:r>
              <a:rPr lang="en-US" altLang="vi-VN" sz="4000" i="1" dirty="0">
                <a:solidFill>
                  <a:srgbClr val="0070C0"/>
                </a:solidFill>
                <a:latin typeface="Times New Roman" panose="02020603050405020304" pitchFamily="18" charset="0"/>
                <a:ea typeface="Times New Roman" panose="02020603050405020304" pitchFamily="18" charset="0"/>
              </a:rPr>
              <a:t>à</a:t>
            </a:r>
            <a:r>
              <a:rPr lang="en-US" altLang="vi-VN" sz="4000" i="1" dirty="0">
                <a:solidFill>
                  <a:srgbClr val="0070C0"/>
                </a:solidFill>
                <a:latin typeface="Times New Roman" panose="02020603050405020304" pitchFamily="18" charset="0"/>
                <a:cs typeface="Times New Roman" panose="02020603050405020304" pitchFamily="18" charset="0"/>
              </a:rPr>
              <a:t>o? </a:t>
            </a:r>
            <a:endParaRPr lang="vi-VN" altLang="vi-VN" sz="4000" i="1" dirty="0">
              <a:solidFill>
                <a:srgbClr val="0070C0"/>
              </a:solidFill>
              <a:latin typeface="Times New Roman" panose="02020603050405020304" pitchFamily="18" charset="0"/>
              <a:cs typeface="Calibri" panose="020F0502020204030204" pitchFamily="34" charset="0"/>
            </a:endParaRPr>
          </a:p>
          <a:p>
            <a:pPr marL="0" lvl="0" indent="0" algn="just" eaLnBrk="1" hangingPunct="1">
              <a:lnSpc>
                <a:spcPct val="115000"/>
              </a:lnSpc>
              <a:spcBef>
                <a:spcPct val="0"/>
              </a:spcBef>
              <a:buFontTx/>
              <a:buNone/>
            </a:pPr>
            <a:r>
              <a:rPr lang="en-US" altLang="vi-VN" sz="4000" dirty="0">
                <a:latin typeface="Times New Roman" panose="02020603050405020304" pitchFamily="18" charset="0"/>
                <a:cs typeface="Times New Roman" panose="02020603050405020304" pitchFamily="18" charset="0"/>
              </a:rPr>
              <a:t>A. Chiến tranh thế giới thứ hai bước v</a:t>
            </a:r>
            <a:r>
              <a:rPr lang="en-US" altLang="vi-VN" sz="4000" dirty="0">
                <a:latin typeface="Times New Roman" panose="02020603050405020304" pitchFamily="18" charset="0"/>
                <a:ea typeface="Times New Roman" panose="02020603050405020304" pitchFamily="18" charset="0"/>
              </a:rPr>
              <a:t>à</a:t>
            </a:r>
            <a:r>
              <a:rPr lang="en-US" altLang="vi-VN" sz="4000" dirty="0">
                <a:latin typeface="Times New Roman" panose="02020603050405020304" pitchFamily="18" charset="0"/>
                <a:cs typeface="Times New Roman" panose="02020603050405020304" pitchFamily="18" charset="0"/>
              </a:rPr>
              <a:t>o giai đoạn kết thúc. </a:t>
            </a:r>
            <a:endParaRPr lang="vi-VN" altLang="vi-VN" sz="4000" dirty="0">
              <a:latin typeface="Times New Roman" panose="02020603050405020304" pitchFamily="18" charset="0"/>
              <a:cs typeface="Calibri" panose="020F0502020204030204" pitchFamily="34" charset="0"/>
            </a:endParaRPr>
          </a:p>
          <a:p>
            <a:pPr marL="0" lvl="0" indent="0" algn="just" eaLnBrk="1" hangingPunct="1">
              <a:lnSpc>
                <a:spcPct val="115000"/>
              </a:lnSpc>
              <a:spcBef>
                <a:spcPct val="0"/>
              </a:spcBef>
              <a:buFontTx/>
              <a:buNone/>
            </a:pPr>
            <a:r>
              <a:rPr lang="en-US" altLang="vi-VN" sz="4000" dirty="0">
                <a:latin typeface="Times New Roman" panose="02020603050405020304" pitchFamily="18" charset="0"/>
                <a:cs typeface="Times New Roman" panose="02020603050405020304" pitchFamily="18" charset="0"/>
              </a:rPr>
              <a:t>B. Chiến tranh thế giới thứ hai bùng nổ. </a:t>
            </a:r>
            <a:endParaRPr lang="vi-VN" altLang="vi-VN" sz="4000" dirty="0">
              <a:latin typeface="Times New Roman" panose="02020603050405020304" pitchFamily="18" charset="0"/>
              <a:cs typeface="Calibri" panose="020F0502020204030204" pitchFamily="34" charset="0"/>
            </a:endParaRPr>
          </a:p>
          <a:p>
            <a:pPr marL="0" lvl="0" indent="0" algn="just" eaLnBrk="1" hangingPunct="1">
              <a:lnSpc>
                <a:spcPct val="115000"/>
              </a:lnSpc>
              <a:spcBef>
                <a:spcPct val="0"/>
              </a:spcBef>
              <a:buFontTx/>
              <a:buNone/>
            </a:pPr>
            <a:r>
              <a:rPr lang="en-US" altLang="vi-VN" sz="4000" dirty="0">
                <a:latin typeface="Times New Roman" panose="02020603050405020304" pitchFamily="18" charset="0"/>
                <a:cs typeface="Times New Roman" panose="02020603050405020304" pitchFamily="18" charset="0"/>
              </a:rPr>
              <a:t>C. Chiến tranh thế giới thứ hai diễn ra ác liệt </a:t>
            </a:r>
            <a:endParaRPr lang="vi-VN" altLang="vi-VN" sz="4000" dirty="0">
              <a:latin typeface="Times New Roman" panose="02020603050405020304" pitchFamily="18" charset="0"/>
              <a:cs typeface="Calibri" panose="020F0502020204030204" pitchFamily="34" charset="0"/>
            </a:endParaRPr>
          </a:p>
          <a:p>
            <a:pPr marL="0" lvl="0" indent="0" algn="just" eaLnBrk="1" hangingPunct="1">
              <a:lnSpc>
                <a:spcPct val="115000"/>
              </a:lnSpc>
              <a:spcBef>
                <a:spcPct val="0"/>
              </a:spcBef>
              <a:buFontTx/>
              <a:buNone/>
            </a:pPr>
            <a:r>
              <a:rPr lang="en-US" altLang="vi-VN" sz="4000" dirty="0">
                <a:latin typeface="Times New Roman" panose="02020603050405020304" pitchFamily="18" charset="0"/>
                <a:cs typeface="Times New Roman" panose="02020603050405020304" pitchFamily="18" charset="0"/>
              </a:rPr>
              <a:t>D. Chiến tranh thê giới thứ hai đã kết thúc.</a:t>
            </a:r>
            <a:endParaRPr lang="vi-VN" altLang="vi-VN" sz="4000" dirty="0">
              <a:latin typeface="Times New Roman" panose="02020603050405020304" pitchFamily="18" charset="0"/>
              <a:ea typeface="Calibri" panose="020F0502020204030204" pitchFamily="34" charset="0"/>
            </a:endParaRPr>
          </a:p>
        </p:txBody>
      </p:sp>
      <p:sp>
        <p:nvSpPr>
          <p:cNvPr id="6" name="Oval 5"/>
          <p:cNvSpPr/>
          <p:nvPr/>
        </p:nvSpPr>
        <p:spPr>
          <a:xfrm>
            <a:off x="192088" y="1916113"/>
            <a:ext cx="622300" cy="9366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
        <p:nvSpPr>
          <p:cNvPr id="3" name="Title 2"/>
          <p:cNvSpPr>
            <a:spLocks noGrp="1"/>
          </p:cNvSpPr>
          <p:nvPr>
            <p:ph type="title"/>
          </p:nvPr>
        </p:nvSpPr>
        <p:spPr>
          <a:xfrm>
            <a:off x="1487170" y="240030"/>
            <a:ext cx="9144000" cy="926465"/>
          </a:xfrm>
        </p:spPr>
        <p:txBody>
          <a:bodyPr/>
          <a:lstStyle/>
          <a:p>
            <a:r>
              <a:rPr lang="en-US" sz="4000" b="1" u="sng">
                <a:solidFill>
                  <a:schemeClr val="accent5">
                    <a:lumMod val="50000"/>
                  </a:schemeClr>
                </a:solidFill>
                <a:latin typeface="Times New Roman" panose="02020603050405020304" pitchFamily="18" charset="0"/>
                <a:cs typeface="Times New Roman" panose="02020603050405020304" pitchFamily="18" charset="0"/>
              </a:rPr>
              <a:t>Bài tập</a:t>
            </a:r>
            <a:endParaRPr lang="en-US" sz="4000" b="1" u="sng">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50" y="692150"/>
            <a:ext cx="12001500" cy="504634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5000"/>
              </a:lnSpc>
              <a:spcBef>
                <a:spcPct val="0"/>
              </a:spcBef>
              <a:buFontTx/>
              <a:buNone/>
            </a:pPr>
            <a:r>
              <a:rPr lang="en-US" altLang="vi-VN" sz="4000" b="1" u="sng" dirty="0">
                <a:solidFill>
                  <a:srgbClr val="0070C0"/>
                </a:solidFill>
                <a:latin typeface="Times New Roman" panose="02020603050405020304" pitchFamily="18" charset="0"/>
                <a:cs typeface="Times New Roman" panose="02020603050405020304" pitchFamily="18" charset="0"/>
              </a:rPr>
              <a:t>Câu 2</a:t>
            </a:r>
            <a:r>
              <a:rPr lang="en-US" altLang="vi-VN" sz="4000" b="1" dirty="0">
                <a:solidFill>
                  <a:srgbClr val="0070C0"/>
                </a:solidFill>
                <a:latin typeface="Times New Roman" panose="02020603050405020304" pitchFamily="18" charset="0"/>
                <a:cs typeface="Times New Roman" panose="02020603050405020304" pitchFamily="18" charset="0"/>
              </a:rPr>
              <a:t>.</a:t>
            </a:r>
            <a:r>
              <a:rPr lang="en-US" altLang="vi-VN" sz="4000" dirty="0">
                <a:solidFill>
                  <a:srgbClr val="0070C0"/>
                </a:solidFill>
                <a:latin typeface="Times New Roman" panose="02020603050405020304" pitchFamily="18" charset="0"/>
                <a:cs typeface="Times New Roman" panose="02020603050405020304" pitchFamily="18" charset="0"/>
              </a:rPr>
              <a:t> </a:t>
            </a:r>
            <a:r>
              <a:rPr lang="en-US" altLang="vi-VN" sz="4000" i="1" dirty="0">
                <a:solidFill>
                  <a:srgbClr val="0070C0"/>
                </a:solidFill>
                <a:latin typeface="Times New Roman" panose="02020603050405020304" pitchFamily="18" charset="0"/>
                <a:cs typeface="Times New Roman" panose="02020603050405020304" pitchFamily="18" charset="0"/>
              </a:rPr>
              <a:t>Theo quyết định của Hội nghị Ianta, phía Tây nước Đức v</a:t>
            </a:r>
            <a:r>
              <a:rPr lang="en-US" altLang="vi-VN" sz="4000" i="1" dirty="0">
                <a:solidFill>
                  <a:srgbClr val="0070C0"/>
                </a:solidFill>
                <a:latin typeface="Times New Roman" panose="02020603050405020304" pitchFamily="18" charset="0"/>
                <a:ea typeface="Times New Roman" panose="02020603050405020304" pitchFamily="18" charset="0"/>
              </a:rPr>
              <a:t>à</a:t>
            </a:r>
            <a:r>
              <a:rPr lang="en-US" altLang="vi-VN" sz="4000" i="1" dirty="0">
                <a:solidFill>
                  <a:srgbClr val="0070C0"/>
                </a:solidFill>
                <a:latin typeface="Times New Roman" panose="02020603050405020304" pitchFamily="18" charset="0"/>
                <a:cs typeface="Times New Roman" panose="02020603050405020304" pitchFamily="18" charset="0"/>
              </a:rPr>
              <a:t> các nước Tây Âu sẽ do </a:t>
            </a:r>
            <a:endParaRPr lang="vi-VN" altLang="vi-VN" sz="4000" i="1" dirty="0">
              <a:solidFill>
                <a:srgbClr val="0070C0"/>
              </a:solidFill>
              <a:cs typeface="Calibri" panose="020F0502020204030204" pitchFamily="34" charset="0"/>
            </a:endParaRPr>
          </a:p>
          <a:p>
            <a:pPr marL="0" lvl="0" indent="0" algn="just" eaLnBrk="1" hangingPunct="1">
              <a:lnSpc>
                <a:spcPct val="115000"/>
              </a:lnSpc>
              <a:spcBef>
                <a:spcPct val="0"/>
              </a:spcBef>
              <a:buFontTx/>
              <a:buNone/>
            </a:pPr>
            <a:r>
              <a:rPr lang="en-US" altLang="vi-VN" sz="4000" dirty="0">
                <a:latin typeface="Times New Roman" panose="02020603050405020304" pitchFamily="18" charset="0"/>
                <a:cs typeface="Times New Roman" panose="02020603050405020304" pitchFamily="18" charset="0"/>
              </a:rPr>
              <a:t>A. quân đội các nước Mỹ, Anh v</a:t>
            </a:r>
            <a:r>
              <a:rPr lang="en-US" altLang="vi-VN" sz="4000" dirty="0">
                <a:latin typeface="Times New Roman" panose="02020603050405020304" pitchFamily="18" charset="0"/>
                <a:ea typeface="Times New Roman" panose="02020603050405020304" pitchFamily="18" charset="0"/>
              </a:rPr>
              <a:t>à</a:t>
            </a:r>
            <a:r>
              <a:rPr lang="en-US" altLang="vi-VN" sz="4000" dirty="0">
                <a:latin typeface="Times New Roman" panose="02020603050405020304" pitchFamily="18" charset="0"/>
                <a:cs typeface="Times New Roman" panose="02020603050405020304" pitchFamily="18" charset="0"/>
              </a:rPr>
              <a:t> Pháp chiếm đóng. </a:t>
            </a:r>
            <a:endParaRPr lang="vi-VN" altLang="vi-VN" sz="4000" dirty="0">
              <a:cs typeface="Calibri" panose="020F0502020204030204" pitchFamily="34" charset="0"/>
            </a:endParaRPr>
          </a:p>
          <a:p>
            <a:pPr marL="0" lvl="0" indent="0" algn="just" eaLnBrk="1" hangingPunct="1">
              <a:lnSpc>
                <a:spcPct val="115000"/>
              </a:lnSpc>
              <a:spcBef>
                <a:spcPct val="0"/>
              </a:spcBef>
              <a:buFontTx/>
              <a:buNone/>
            </a:pPr>
            <a:r>
              <a:rPr lang="en-US" altLang="vi-VN" sz="4000" dirty="0">
                <a:latin typeface="Times New Roman" panose="02020603050405020304" pitchFamily="18" charset="0"/>
                <a:cs typeface="Times New Roman" panose="02020603050405020304" pitchFamily="18" charset="0"/>
              </a:rPr>
              <a:t>B. quân đội Liên Xô v</a:t>
            </a:r>
            <a:r>
              <a:rPr lang="en-US" altLang="vi-VN" sz="4000" dirty="0">
                <a:latin typeface="Times New Roman" panose="02020603050405020304" pitchFamily="18" charset="0"/>
                <a:ea typeface="Times New Roman" panose="02020603050405020304" pitchFamily="18" charset="0"/>
              </a:rPr>
              <a:t>à</a:t>
            </a:r>
            <a:r>
              <a:rPr lang="en-US" altLang="vi-VN" sz="4000" dirty="0">
                <a:latin typeface="Times New Roman" panose="02020603050405020304" pitchFamily="18" charset="0"/>
                <a:cs typeface="Times New Roman" panose="02020603050405020304" pitchFamily="18" charset="0"/>
              </a:rPr>
              <a:t> Trung Quốc chiếm đóng. </a:t>
            </a:r>
            <a:endParaRPr lang="vi-VN" altLang="vi-VN" sz="4000" dirty="0">
              <a:cs typeface="Calibri" panose="020F0502020204030204" pitchFamily="34" charset="0"/>
            </a:endParaRPr>
          </a:p>
          <a:p>
            <a:pPr marL="0" lvl="0" indent="0" algn="just" eaLnBrk="1" hangingPunct="1">
              <a:lnSpc>
                <a:spcPct val="115000"/>
              </a:lnSpc>
              <a:spcBef>
                <a:spcPct val="0"/>
              </a:spcBef>
              <a:buFontTx/>
              <a:buNone/>
            </a:pPr>
            <a:r>
              <a:rPr lang="en-US" altLang="vi-VN" sz="4000" dirty="0">
                <a:latin typeface="Times New Roman" panose="02020603050405020304" pitchFamily="18" charset="0"/>
                <a:cs typeface="Times New Roman" panose="02020603050405020304" pitchFamily="18" charset="0"/>
              </a:rPr>
              <a:t>C. quân đội Anh v</a:t>
            </a:r>
            <a:r>
              <a:rPr lang="en-US" altLang="vi-VN" sz="4000" dirty="0">
                <a:latin typeface="Times New Roman" panose="02020603050405020304" pitchFamily="18" charset="0"/>
                <a:ea typeface="Times New Roman" panose="02020603050405020304" pitchFamily="18" charset="0"/>
              </a:rPr>
              <a:t>à</a:t>
            </a:r>
            <a:r>
              <a:rPr lang="en-US" altLang="vi-VN" sz="4000" dirty="0">
                <a:latin typeface="Times New Roman" panose="02020603050405020304" pitchFamily="18" charset="0"/>
                <a:cs typeface="Times New Roman" panose="02020603050405020304" pitchFamily="18" charset="0"/>
              </a:rPr>
              <a:t> Pháp chiếm đóng. </a:t>
            </a:r>
            <a:endParaRPr lang="vi-VN" altLang="vi-VN" sz="4000" dirty="0">
              <a:cs typeface="Calibri" panose="020F0502020204030204" pitchFamily="34" charset="0"/>
            </a:endParaRPr>
          </a:p>
          <a:p>
            <a:pPr marL="0" lvl="0" indent="0" algn="just" eaLnBrk="1" hangingPunct="1">
              <a:lnSpc>
                <a:spcPct val="115000"/>
              </a:lnSpc>
              <a:spcBef>
                <a:spcPct val="0"/>
              </a:spcBef>
              <a:buFontTx/>
              <a:buNone/>
            </a:pPr>
            <a:r>
              <a:rPr lang="en-US" altLang="vi-VN" sz="4000" dirty="0">
                <a:latin typeface="Times New Roman" panose="02020603050405020304" pitchFamily="18" charset="0"/>
                <a:cs typeface="Times New Roman" panose="02020603050405020304" pitchFamily="18" charset="0"/>
              </a:rPr>
              <a:t>D. quân đội Anh, Pháp v</a:t>
            </a:r>
            <a:r>
              <a:rPr lang="en-US" altLang="vi-VN" sz="4000" dirty="0">
                <a:latin typeface="Times New Roman" panose="02020603050405020304" pitchFamily="18" charset="0"/>
                <a:ea typeface="Times New Roman" panose="02020603050405020304" pitchFamily="18" charset="0"/>
              </a:rPr>
              <a:t>à</a:t>
            </a:r>
            <a:r>
              <a:rPr lang="en-US" altLang="vi-VN" sz="4000" dirty="0">
                <a:latin typeface="Times New Roman" panose="02020603050405020304" pitchFamily="18" charset="0"/>
                <a:cs typeface="Times New Roman" panose="02020603050405020304" pitchFamily="18" charset="0"/>
              </a:rPr>
              <a:t> Trung Hoa Dân quốc chiếm đóng. </a:t>
            </a:r>
            <a:endParaRPr lang="vi-VN" altLang="vi-VN" sz="4000" dirty="0">
              <a:ea typeface="Calibri" panose="020F0502020204030204" pitchFamily="34" charset="0"/>
            </a:endParaRPr>
          </a:p>
        </p:txBody>
      </p:sp>
      <p:sp>
        <p:nvSpPr>
          <p:cNvPr id="3" name="Flowchart: Terminator 2"/>
          <p:cNvSpPr/>
          <p:nvPr/>
        </p:nvSpPr>
        <p:spPr>
          <a:xfrm>
            <a:off x="95250" y="2205038"/>
            <a:ext cx="600075" cy="647700"/>
          </a:xfrm>
          <a:prstGeom prst="flowChartTermina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2792" y="1127112"/>
            <a:ext cx="8146415" cy="1512570"/>
          </a:xfrm>
          <a:prstGeom prst="rect">
            <a:avLst/>
          </a:prstGeom>
          <a:noFill/>
          <a:ln>
            <a:noFill/>
          </a:ln>
          <a:extLst>
            <a:ext uri="{909E8E84-426E-40DD-AFC4-6F175D3DCCD1}">
              <a14:hiddenFill xmlns:a14="http://schemas.microsoft.com/office/drawing/2010/main">
                <a:solidFill>
                  <a:srgbClr val="FFFF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x-none" sz="3200" b="1" dirty="0">
                <a:solidFill>
                  <a:srgbClr val="FF0000"/>
                </a:solidFill>
                <a:latin typeface="Arial Black" panose="020B0A04020102020204" charset="0"/>
                <a:cs typeface="Arial Black" panose="020B0A04020102020204" charset="0"/>
              </a:rPr>
              <a:t>So sánh trật tự hai cực Ianta và trật tự Véc-xai - Oasinhtơn</a:t>
            </a:r>
            <a:r>
              <a:rPr lang="en-US" altLang="vi-VN" sz="3200" b="1" dirty="0">
                <a:solidFill>
                  <a:srgbClr val="FF0000"/>
                </a:solidFill>
                <a:latin typeface="Arial Black" panose="020B0A04020102020204" charset="0"/>
                <a:cs typeface="Arial Black" panose="020B0A04020102020204" charset="0"/>
              </a:rPr>
              <a:t> ?</a:t>
            </a:r>
            <a:endParaRPr lang="en-US" altLang="vi-VN" sz="3200" b="1" dirty="0">
              <a:solidFill>
                <a:srgbClr val="FF0000"/>
              </a:solidFill>
              <a:latin typeface="Arial Black" panose="020B0A04020102020204" charset="0"/>
              <a:cs typeface="Arial Black" panose="020B0A04020102020204" charset="0"/>
            </a:endParaRPr>
          </a:p>
        </p:txBody>
      </p:sp>
      <p:sp>
        <p:nvSpPr>
          <p:cNvPr id="16388" name="Rectangle 5"/>
          <p:cNvSpPr/>
          <p:nvPr/>
        </p:nvSpPr>
        <p:spPr>
          <a:xfrm>
            <a:off x="3048000" y="3105150"/>
            <a:ext cx="609600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vi-VN" altLang="vi-VN" sz="1800" dirty="0">
              <a:latin typeface="Arial" panose="020B0604020202020204" pitchFamily="34" charset="0"/>
              <a:ea typeface="Arial" panose="020B0604020202020204" pitchFamily="34" charset="0"/>
            </a:endParaRPr>
          </a:p>
        </p:txBody>
      </p:sp>
      <p:sp>
        <p:nvSpPr>
          <p:cNvPr id="3" name="Rectangle 2"/>
          <p:cNvSpPr/>
          <p:nvPr/>
        </p:nvSpPr>
        <p:spPr>
          <a:xfrm>
            <a:off x="3688079" y="116632"/>
            <a:ext cx="5329555" cy="969010"/>
          </a:xfrm>
          <a:prstGeom prst="rect">
            <a:avLst/>
          </a:prstGeom>
        </p:spPr>
        <p:style>
          <a:lnRef idx="2">
            <a:schemeClr val="dk1"/>
          </a:lnRef>
          <a:fillRef idx="1">
            <a:schemeClr val="lt1"/>
          </a:fillRef>
          <a:effectRef idx="0">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sz="4000" b="1" dirty="0">
                <a:solidFill>
                  <a:srgbClr val="0070C0"/>
                </a:solidFill>
                <a:latin typeface="Times New Roman" panose="02020603050405020304" pitchFamily="18" charset="0"/>
                <a:cs typeface="Times New Roman" panose="02020603050405020304" pitchFamily="18" charset="0"/>
              </a:rPr>
              <a:t>Câu hỏi </a:t>
            </a:r>
            <a:r>
              <a:rPr sz="4000" b="1" dirty="0">
                <a:solidFill>
                  <a:srgbClr val="0070C0"/>
                </a:solidFill>
                <a:latin typeface="Times New Roman" panose="02020603050405020304" pitchFamily="18" charset="0"/>
                <a:cs typeface="Times New Roman" panose="02020603050405020304" pitchFamily="18" charset="0"/>
              </a:rPr>
              <a:t>Vận dụng cao</a:t>
            </a:r>
            <a:endParaRPr lang="vi-VN" altLang="x-none"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07670" y="2651125"/>
            <a:ext cx="5445760" cy="31565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2400" b="1" dirty="0" err="1" smtClean="0">
                <a:latin typeface="Times New Roman" panose="02020603050405020304" pitchFamily="18" charset="0"/>
                <a:cs typeface="Times New Roman" panose="02020603050405020304" pitchFamily="18" charset="0"/>
              </a:rPr>
              <a:t>Giống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nhau</a:t>
            </a:r>
            <a:r>
              <a:rPr lang="en-US" sz="2400" b="1" dirty="0" smtClean="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cuộc</a:t>
            </a:r>
            <a:r>
              <a:rPr lang="en-US" sz="2400" dirty="0" smtClean="0">
                <a:latin typeface="Times New Roman" panose="02020603050405020304" pitchFamily="18" charset="0"/>
                <a:cs typeface="Times New Roman" panose="02020603050405020304" pitchFamily="18" charset="0"/>
              </a:rPr>
              <a:t> chiến tranh thế giới </a:t>
            </a:r>
            <a:r>
              <a:rPr lang="en-US" sz="2400" dirty="0" err="1" smtClean="0">
                <a:latin typeface="Times New Roman" panose="02020603050405020304" pitchFamily="18" charset="0"/>
                <a:cs typeface="Times New Roman" panose="02020603050405020304" pitchFamily="18" charset="0"/>
              </a:rPr>
              <a:t>đẫm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máu.</a:t>
            </a:r>
            <a:endParaRPr lang="en-US" sz="2400" dirty="0" err="1" smtClean="0">
              <a:latin typeface="Times New Roman" panose="02020603050405020304" pitchFamily="18" charset="0"/>
              <a:cs typeface="Times New Roman" panose="02020603050405020304" pitchFamily="18" charset="0"/>
            </a:endParaRPr>
          </a:p>
          <a:p>
            <a:pPr algn="just"/>
            <a:r>
              <a:rPr lang="en-US" sz="2400" dirty="0" err="1" smtClean="0">
                <a:latin typeface="Times New Roman" panose="02020603050405020304" pitchFamily="18" charset="0"/>
                <a:cs typeface="Times New Roman" panose="02020603050405020304" pitchFamily="18" charset="0"/>
              </a:rPr>
              <a:t>- Đều</a:t>
            </a:r>
            <a:r>
              <a:rPr lang="en-US" sz="2400" dirty="0" smtClean="0">
                <a:latin typeface="Times New Roman" panose="02020603050405020304" pitchFamily="18" charset="0"/>
                <a:cs typeface="Times New Roman" panose="02020603050405020304" pitchFamily="18" charset="0"/>
              </a:rPr>
              <a:t> do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chia </a:t>
            </a:r>
            <a:r>
              <a:rPr lang="en-US" sz="2400" dirty="0" err="1" smtClean="0">
                <a:latin typeface="Times New Roman" panose="02020603050405020304" pitchFamily="18" charset="0"/>
                <a:cs typeface="Times New Roman" panose="02020603050405020304" pitchFamily="18" charset="0"/>
              </a:rPr>
              <a:t>quyền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trận.</a:t>
            </a:r>
            <a:endParaRPr lang="en-US" sz="2400" dirty="0" err="1" smtClean="0">
              <a:latin typeface="Times New Roman" panose="02020603050405020304" pitchFamily="18" charset="0"/>
              <a:cs typeface="Times New Roman" panose="02020603050405020304" pitchFamily="18" charset="0"/>
            </a:endParaRPr>
          </a:p>
          <a:p>
            <a:pPr algn="just"/>
            <a:r>
              <a:rPr lang="en-US" sz="2400" dirty="0" err="1" smtClean="0">
                <a:latin typeface="Times New Roman" panose="02020603050405020304" pitchFamily="18" charset="0"/>
                <a:cs typeface="Times New Roman" panose="02020603050405020304" pitchFamily="18" charset="0"/>
              </a:rPr>
              <a:t>- Đều thành lập tổ chức quốc tế để duy trì hoà bình và an ninh thế giới.</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6251575" y="2553335"/>
            <a:ext cx="5578475" cy="41967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2400" b="1" dirty="0" err="1" smtClean="0">
                <a:latin typeface="Times New Roman" panose="02020603050405020304" pitchFamily="18" charset="0"/>
                <a:cs typeface="Times New Roman" panose="02020603050405020304" pitchFamily="18" charset="0"/>
              </a:rPr>
              <a:t>Khác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nhau</a:t>
            </a:r>
            <a:r>
              <a:rPr lang="en-US" sz="2400" b="1" dirty="0" smtClean="0">
                <a:latin typeface="Times New Roman" panose="02020603050405020304" pitchFamily="18" charset="0"/>
                <a:cs typeface="Times New Roman" panose="02020603050405020304" pitchFamily="18" charset="0"/>
              </a:rPr>
              <a:t>:</a:t>
            </a:r>
            <a:endParaRPr lang="en-US" sz="2400" b="1" dirty="0" smtClean="0">
              <a:latin typeface="Times New Roman" panose="02020603050405020304" pitchFamily="18" charset="0"/>
              <a:cs typeface="Times New Roman" panose="02020603050405020304" pitchFamily="18" charset="0"/>
            </a:endParaRPr>
          </a:p>
          <a:p>
            <a:pPr marL="285750" indent="-285750" algn="just">
              <a:buFontTx/>
              <a:buChar char="-"/>
            </a:pPr>
            <a:r>
              <a:rPr lang="en-US" sz="2400" dirty="0" smtClean="0">
                <a:latin typeface="Times New Roman" panose="02020603050405020304" pitchFamily="18" charset="0"/>
                <a:cs typeface="Times New Roman" panose="02020603050405020304" pitchFamily="18" charset="0"/>
              </a:rPr>
              <a:t>V-O: </a:t>
            </a:r>
            <a:r>
              <a:rPr lang="en-US" sz="2400" dirty="0" err="1" smtClean="0">
                <a:latin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WW1,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quốc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tưởng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giới</a:t>
            </a:r>
            <a:r>
              <a:rPr lang="en-US" sz="2400" dirty="0" smtClean="0">
                <a:latin typeface="Times New Roman" panose="02020603050405020304" pitchFamily="18" charset="0"/>
                <a:cs typeface="Times New Roman" panose="02020603050405020304" pitchFamily="18" charset="0"/>
              </a:rPr>
              <a:t> tư bản.</a:t>
            </a:r>
            <a:endParaRPr lang="en-US" sz="2400" dirty="0" smtClean="0">
              <a:latin typeface="Times New Roman" panose="02020603050405020304" pitchFamily="18" charset="0"/>
              <a:cs typeface="Times New Roman" panose="02020603050405020304" pitchFamily="18" charset="0"/>
            </a:endParaRPr>
          </a:p>
          <a:p>
            <a:pPr marL="285750" indent="-285750" algn="just">
              <a:buFontTx/>
              <a:buChar char="-"/>
            </a:pPr>
            <a:r>
              <a:rPr lang="en-US" sz="2400" dirty="0" err="1" smtClean="0">
                <a:latin typeface="Times New Roman" panose="02020603050405020304" pitchFamily="18" charset="0"/>
                <a:cs typeface="Times New Roman" panose="02020603050405020304" pitchFamily="18" charset="0"/>
              </a:rPr>
              <a:t>Ianta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WW2, c</a:t>
            </a:r>
            <a:r>
              <a:rPr lang="en-US" sz="2400" dirty="0" err="1" smtClean="0">
                <a:latin typeface="Times New Roman" panose="02020603050405020304" pitchFamily="18" charset="0"/>
                <a:cs typeface="Times New Roman" panose="02020603050405020304" pitchFamily="18" charset="0"/>
              </a:rPr>
              <a:t>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KT, CT, VH, TT, XH </a:t>
            </a:r>
            <a:r>
              <a:rPr lang="en-US" sz="2400" dirty="0" err="1" smtClean="0">
                <a:latin typeface="Times New Roman" panose="02020603050405020304" pitchFamily="18" charset="0"/>
                <a:cs typeface="Times New Roman" panose="02020603050405020304" pitchFamily="18" charset="0"/>
              </a:rPr>
              <a:t>giữa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Mỹ,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edg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1"/>
          <p:cNvSpPr txBox="1"/>
          <p:nvPr/>
        </p:nvSpPr>
        <p:spPr>
          <a:xfrm>
            <a:off x="479108" y="189230"/>
            <a:ext cx="7921625" cy="1198880"/>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GB" altLang="vi-VN" sz="3600" b="1" dirty="0">
                <a:solidFill>
                  <a:srgbClr val="FF0000"/>
                </a:solidFill>
                <a:latin typeface="Times New Roman" panose="02020603050405020304" pitchFamily="18" charset="0"/>
                <a:cs typeface="Times New Roman" panose="02020603050405020304" pitchFamily="18" charset="0"/>
              </a:rPr>
              <a:t>II</a:t>
            </a:r>
            <a:r>
              <a:rPr lang="en-GB" altLang="vi-VN" sz="3600" dirty="0">
                <a:solidFill>
                  <a:srgbClr val="FF0000"/>
                </a:solidFill>
                <a:latin typeface="Times New Roman" panose="02020603050405020304" pitchFamily="18" charset="0"/>
                <a:cs typeface="Times New Roman" panose="02020603050405020304" pitchFamily="18" charset="0"/>
              </a:rPr>
              <a:t>. </a:t>
            </a:r>
            <a:r>
              <a:rPr lang="en-GB" altLang="vi-VN" sz="3600" b="1" dirty="0">
                <a:solidFill>
                  <a:srgbClr val="FF0000"/>
                </a:solidFill>
                <a:latin typeface="Times New Roman" panose="02020603050405020304" pitchFamily="18" charset="0"/>
                <a:cs typeface="Times New Roman" panose="02020603050405020304" pitchFamily="18" charset="0"/>
              </a:rPr>
              <a:t>Sự th</a:t>
            </a:r>
            <a:r>
              <a:rPr lang="en-US" altLang="en-GB" sz="3600" b="1" dirty="0">
                <a:solidFill>
                  <a:srgbClr val="FF0000"/>
                </a:solidFill>
                <a:latin typeface="Times New Roman" panose="02020603050405020304" pitchFamily="18" charset="0"/>
                <a:cs typeface="Times New Roman" panose="02020603050405020304" pitchFamily="18" charset="0"/>
              </a:rPr>
              <a:t>à</a:t>
            </a:r>
            <a:r>
              <a:rPr lang="en-GB" altLang="vi-VN" sz="3600" b="1" dirty="0">
                <a:solidFill>
                  <a:srgbClr val="FF0000"/>
                </a:solidFill>
                <a:latin typeface="Times New Roman" panose="02020603050405020304" pitchFamily="18" charset="0"/>
                <a:cs typeface="Times New Roman" panose="02020603050405020304" pitchFamily="18" charset="0"/>
              </a:rPr>
              <a:t>nh lập tổ chức Liên hợp quốc.</a:t>
            </a:r>
            <a:endParaRPr lang="vi-VN" altLang="vi-VN" sz="3600" dirty="0">
              <a:solidFill>
                <a:srgbClr val="FF0000"/>
              </a:solidFill>
              <a:latin typeface="Times New Roman" panose="02020603050405020304" pitchFamily="18" charset="0"/>
              <a:cs typeface="Times New Roman" panose="02020603050405020304" pitchFamily="18" charset="0"/>
            </a:endParaRPr>
          </a:p>
          <a:p>
            <a:pPr marL="0" lvl="0" indent="0">
              <a:lnSpc>
                <a:spcPct val="100000"/>
              </a:lnSpc>
              <a:spcBef>
                <a:spcPct val="0"/>
              </a:spcBef>
              <a:buFontTx/>
              <a:buNone/>
            </a:pPr>
            <a:r>
              <a:rPr lang="en-GB" altLang="vi-VN" sz="3600" b="1" dirty="0">
                <a:latin typeface="Times New Roman" panose="02020603050405020304" pitchFamily="18" charset="0"/>
                <a:cs typeface="Times New Roman" panose="02020603050405020304" pitchFamily="18" charset="0"/>
              </a:rPr>
              <a:t>1. Ho</a:t>
            </a:r>
            <a:r>
              <a:rPr lang="en-US" altLang="en-GB" sz="3600" b="1" dirty="0">
                <a:latin typeface="Times New Roman" panose="02020603050405020304" pitchFamily="18" charset="0"/>
                <a:cs typeface="Times New Roman" panose="02020603050405020304" pitchFamily="18" charset="0"/>
              </a:rPr>
              <a:t>à</a:t>
            </a:r>
            <a:r>
              <a:rPr lang="en-GB" altLang="vi-VN" sz="3600" b="1" dirty="0">
                <a:latin typeface="Times New Roman" panose="02020603050405020304" pitchFamily="18" charset="0"/>
                <a:cs typeface="Times New Roman" panose="02020603050405020304" pitchFamily="18" charset="0"/>
              </a:rPr>
              <a:t>n c</a:t>
            </a:r>
            <a:r>
              <a:rPr lang="en-US" altLang="en-GB" sz="3600" b="1" dirty="0">
                <a:latin typeface="Times New Roman" panose="02020603050405020304" pitchFamily="18" charset="0"/>
                <a:cs typeface="Times New Roman" panose="02020603050405020304" pitchFamily="18" charset="0"/>
              </a:rPr>
              <a:t>ả</a:t>
            </a:r>
            <a:r>
              <a:rPr lang="en-GB" altLang="vi-VN" sz="3600" b="1" dirty="0">
                <a:latin typeface="Times New Roman" panose="02020603050405020304" pitchFamily="18" charset="0"/>
                <a:cs typeface="Times New Roman" panose="02020603050405020304" pitchFamily="18" charset="0"/>
              </a:rPr>
              <a:t>nh th</a:t>
            </a:r>
            <a:r>
              <a:rPr lang="en-US" altLang="en-GB" sz="3600" b="1" dirty="0">
                <a:latin typeface="Times New Roman" panose="02020603050405020304" pitchFamily="18" charset="0"/>
                <a:cs typeface="Times New Roman" panose="02020603050405020304" pitchFamily="18" charset="0"/>
              </a:rPr>
              <a:t>à</a:t>
            </a:r>
            <a:r>
              <a:rPr lang="en-GB" altLang="vi-VN" sz="3600" b="1" dirty="0">
                <a:latin typeface="Times New Roman" panose="02020603050405020304" pitchFamily="18" charset="0"/>
                <a:cs typeface="Times New Roman" panose="02020603050405020304" pitchFamily="18" charset="0"/>
              </a:rPr>
              <a:t>nh lập</a:t>
            </a:r>
            <a:endParaRPr lang="vi-VN" altLang="vi-VN" sz="3600" dirty="0">
              <a:latin typeface="Times New Roman" panose="02020603050405020304" pitchFamily="18" charset="0"/>
              <a:ea typeface="Times New Roman" panose="02020603050405020304" pitchFamily="18" charset="0"/>
            </a:endParaRPr>
          </a:p>
        </p:txBody>
      </p:sp>
      <p:sp>
        <p:nvSpPr>
          <p:cNvPr id="2" name="Flowchart: Sequential Access Storage 1"/>
          <p:cNvSpPr/>
          <p:nvPr/>
        </p:nvSpPr>
        <p:spPr>
          <a:xfrm>
            <a:off x="4257675" y="1497013"/>
            <a:ext cx="5395913" cy="4011613"/>
          </a:xfrm>
          <a:prstGeom prst="flowChartMagneticTape">
            <a:avLst/>
          </a:prstGeom>
          <a:solidFill>
            <a:schemeClr val="accent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3600" b="1" dirty="0">
                <a:solidFill>
                  <a:srgbClr val="FFFF00"/>
                </a:solidFill>
                <a:latin typeface="Times New Roman" panose="02020603050405020304" pitchFamily="18" charset="0"/>
                <a:cs typeface="Times New Roman" panose="02020603050405020304" pitchFamily="18" charset="0"/>
              </a:rPr>
              <a:t>Liên Hợp Quốc ra đời trong ho</a:t>
            </a:r>
            <a:r>
              <a:rPr sz="3600" b="1" dirty="0">
                <a:solidFill>
                  <a:srgbClr val="FFFF00"/>
                </a:solidFill>
                <a:latin typeface="Times New Roman" panose="02020603050405020304" pitchFamily="18" charset="0"/>
                <a:ea typeface="Times New Roman" panose="02020603050405020304" pitchFamily="18" charset="0"/>
              </a:rPr>
              <a:t>à</a:t>
            </a:r>
            <a:r>
              <a:rPr sz="3600" b="1" dirty="0">
                <a:solidFill>
                  <a:srgbClr val="FFFF00"/>
                </a:solidFill>
                <a:latin typeface="Times New Roman" panose="02020603050405020304" pitchFamily="18" charset="0"/>
                <a:cs typeface="Times New Roman" panose="02020603050405020304" pitchFamily="18" charset="0"/>
              </a:rPr>
              <a:t>n cảnh n</a:t>
            </a:r>
            <a:r>
              <a:rPr sz="3600" b="1" dirty="0">
                <a:solidFill>
                  <a:srgbClr val="FFFF00"/>
                </a:solidFill>
                <a:latin typeface="Times New Roman" panose="02020603050405020304" pitchFamily="18" charset="0"/>
                <a:ea typeface="Times New Roman" panose="02020603050405020304" pitchFamily="18" charset="0"/>
              </a:rPr>
              <a:t>à</a:t>
            </a:r>
            <a:r>
              <a:rPr sz="3600" b="1" dirty="0">
                <a:solidFill>
                  <a:srgbClr val="FFFF00"/>
                </a:solidFill>
                <a:latin typeface="Times New Roman" panose="02020603050405020304" pitchFamily="18" charset="0"/>
                <a:cs typeface="Times New Roman" panose="02020603050405020304" pitchFamily="18" charset="0"/>
              </a:rPr>
              <a:t>o?</a:t>
            </a:r>
            <a:endParaRPr lang="vi-VN" altLang="x-none" sz="3600" b="1" dirty="0">
              <a:solidFill>
                <a:srgbClr val="FFFF00"/>
              </a:solidFill>
              <a:latin typeface="Times New Roman" panose="02020603050405020304" pitchFamily="18" charset="0"/>
              <a:ea typeface="Times New Roman" panose="02020603050405020304" pitchFamily="18" charset="0"/>
            </a:endParaRPr>
          </a:p>
        </p:txBody>
      </p:sp>
      <p:pic>
        <p:nvPicPr>
          <p:cNvPr id="16389" name="Picture 5" descr="https://img.loigiaihay.com/picture/2020/0205/le-ki-hien-chuong-lhq.png"/>
          <p:cNvPicPr>
            <a:picLocks noChangeAspect="1"/>
          </p:cNvPicPr>
          <p:nvPr/>
        </p:nvPicPr>
        <p:blipFill>
          <a:blip r:embed="rId1"/>
          <a:stretch>
            <a:fillRect/>
          </a:stretch>
        </p:blipFill>
        <p:spPr>
          <a:xfrm>
            <a:off x="5015865" y="1557020"/>
            <a:ext cx="6616700" cy="4978400"/>
          </a:xfrm>
          <a:prstGeom prst="rect">
            <a:avLst/>
          </a:prstGeom>
          <a:noFill/>
          <a:ln w="9525">
            <a:noFill/>
          </a:ln>
        </p:spPr>
      </p:pic>
      <p:sp>
        <p:nvSpPr>
          <p:cNvPr id="5" name="Rectangle 4"/>
          <p:cNvSpPr/>
          <p:nvPr/>
        </p:nvSpPr>
        <p:spPr>
          <a:xfrm>
            <a:off x="5016500" y="6457950"/>
            <a:ext cx="6591935" cy="398780"/>
          </a:xfrm>
          <a:prstGeom prst="rect">
            <a:avLst/>
          </a:prstGeom>
          <a:solidFill>
            <a:srgbClr val="00B0F0"/>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vi-VN" altLang="vi-VN" sz="2000" b="1" dirty="0">
                <a:solidFill>
                  <a:srgbClr val="000000"/>
                </a:solidFill>
                <a:latin typeface="Times New Roman" panose="02020603050405020304" pitchFamily="18" charset="0"/>
                <a:cs typeface="Times New Roman" panose="02020603050405020304" pitchFamily="18" charset="0"/>
              </a:rPr>
              <a:t>Lễ kí Hiến chương Liên hợp quốc tại Xan Phranxico (Mĩ)</a:t>
            </a:r>
            <a:endParaRPr lang="vi-VN" altLang="vi-VN" sz="2000" b="1" dirty="0">
              <a:latin typeface="Times New Roman" panose="02020603050405020304" pitchFamily="18" charset="0"/>
              <a:ea typeface="Times New Roman" panose="02020603050405020304" pitchFamily="18" charset="0"/>
            </a:endParaRPr>
          </a:p>
        </p:txBody>
      </p:sp>
      <p:sp>
        <p:nvSpPr>
          <p:cNvPr id="10" name="Rectangle 9"/>
          <p:cNvSpPr/>
          <p:nvPr/>
        </p:nvSpPr>
        <p:spPr>
          <a:xfrm>
            <a:off x="479425" y="2277110"/>
            <a:ext cx="4341495" cy="3709035"/>
          </a:xfrm>
          <a:prstGeom prst="rect">
            <a:avLst/>
          </a:prstGeom>
          <a:solidFill>
            <a:schemeClr val="bg1"/>
          </a:solidFill>
          <a:ln w="9525">
            <a:solidFill>
              <a:schemeClr val="bg2">
                <a:lumMod val="25000"/>
              </a:schemeClr>
            </a:solid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40000"/>
              </a:lnSpc>
              <a:spcBef>
                <a:spcPct val="0"/>
              </a:spcBef>
              <a:buFontTx/>
              <a:buNone/>
            </a:pPr>
            <a:r>
              <a:rPr lang="en-US" altLang="en-US" sz="2400" dirty="0">
                <a:solidFill>
                  <a:srgbClr val="002060"/>
                </a:solidFill>
                <a:latin typeface="Times New Roman" panose="02020603050405020304" pitchFamily="18" charset="0"/>
                <a:cs typeface="Arial" panose="020B0604020202020204" pitchFamily="34" charset="0"/>
              </a:rPr>
              <a:t>- Ng</a:t>
            </a:r>
            <a:r>
              <a:rPr lang="en-US" altLang="en-US" sz="2400" dirty="0">
                <a:solidFill>
                  <a:srgbClr val="002060"/>
                </a:solidFill>
                <a:latin typeface="Times New Roman" panose="02020603050405020304" pitchFamily="18" charset="0"/>
                <a:ea typeface="Arial" panose="020B0604020202020204" pitchFamily="34" charset="0"/>
              </a:rPr>
              <a:t>à</a:t>
            </a:r>
            <a:r>
              <a:rPr lang="en-US" altLang="en-US" sz="2400" dirty="0">
                <a:solidFill>
                  <a:srgbClr val="002060"/>
                </a:solidFill>
                <a:latin typeface="Times New Roman" panose="02020603050405020304" pitchFamily="18" charset="0"/>
                <a:cs typeface="Arial" panose="020B0604020202020204" pitchFamily="34" charset="0"/>
              </a:rPr>
              <a:t>y 25/4 – 26/6/1945, hội nghị quốc tế tại Xan Phranxixco (Mĩ), 50 quốc gia thông qua bản Hiến chương, th</a:t>
            </a:r>
            <a:r>
              <a:rPr lang="en-US" altLang="en-US" sz="2400" dirty="0">
                <a:solidFill>
                  <a:srgbClr val="002060"/>
                </a:solidFill>
                <a:latin typeface="Times New Roman" panose="02020603050405020304" pitchFamily="18" charset="0"/>
                <a:ea typeface="Arial" panose="020B0604020202020204" pitchFamily="34" charset="0"/>
              </a:rPr>
              <a:t>à</a:t>
            </a:r>
            <a:r>
              <a:rPr lang="en-US" altLang="en-US" sz="2400" dirty="0">
                <a:solidFill>
                  <a:srgbClr val="002060"/>
                </a:solidFill>
                <a:latin typeface="Times New Roman" panose="02020603050405020304" pitchFamily="18" charset="0"/>
                <a:cs typeface="Arial" panose="020B0604020202020204" pitchFamily="34" charset="0"/>
              </a:rPr>
              <a:t>nh lập tổ chức Liên hợp quốc.</a:t>
            </a:r>
            <a:endParaRPr lang="en-US" altLang="en-US" sz="2400" dirty="0">
              <a:solidFill>
                <a:srgbClr val="002060"/>
              </a:solidFill>
              <a:latin typeface="Times New Roman" panose="02020603050405020304" pitchFamily="18" charset="0"/>
              <a:cs typeface="Arial" panose="020B0604020202020204" pitchFamily="34" charset="0"/>
            </a:endParaRPr>
          </a:p>
          <a:p>
            <a:pPr marL="0" lvl="0" indent="0" algn="just">
              <a:lnSpc>
                <a:spcPct val="140000"/>
              </a:lnSpc>
              <a:spcBef>
                <a:spcPct val="0"/>
              </a:spcBef>
              <a:buFontTx/>
              <a:buNone/>
            </a:pPr>
            <a:r>
              <a:rPr lang="en-US" altLang="en-US" sz="2400" dirty="0">
                <a:solidFill>
                  <a:srgbClr val="002060"/>
                </a:solidFill>
                <a:latin typeface="Times New Roman" panose="02020603050405020304" pitchFamily="18" charset="0"/>
                <a:cs typeface="Arial" panose="020B0604020202020204" pitchFamily="34" charset="0"/>
              </a:rPr>
              <a:t>- Ng</a:t>
            </a:r>
            <a:r>
              <a:rPr lang="en-US" altLang="en-US" sz="2400" dirty="0">
                <a:solidFill>
                  <a:srgbClr val="002060"/>
                </a:solidFill>
                <a:latin typeface="Times New Roman" panose="02020603050405020304" pitchFamily="18" charset="0"/>
                <a:ea typeface="Arial" panose="020B0604020202020204" pitchFamily="34" charset="0"/>
              </a:rPr>
              <a:t>à</a:t>
            </a:r>
            <a:r>
              <a:rPr lang="en-US" altLang="en-US" sz="2400" dirty="0">
                <a:solidFill>
                  <a:srgbClr val="002060"/>
                </a:solidFill>
                <a:latin typeface="Times New Roman" panose="02020603050405020304" pitchFamily="18" charset="0"/>
                <a:cs typeface="Arial" panose="020B0604020202020204" pitchFamily="34" charset="0"/>
              </a:rPr>
              <a:t>y 24/10/1945, phê chuẩn bản Hiến chương Liên hợp quốc.</a:t>
            </a:r>
            <a:endParaRPr lang="en-US" altLang="en-US" sz="2400" dirty="0">
              <a:solidFill>
                <a:srgbClr val="002060"/>
              </a:solidFill>
              <a:latin typeface="Times New Roman" panose="02020603050405020304" pitchFamily="18" charset="0"/>
              <a:ea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6389"/>
                                        </p:tgtEl>
                                        <p:attrNameLst>
                                          <p:attrName>style.visibility</p:attrName>
                                        </p:attrNameLst>
                                      </p:cBhvr>
                                      <p:to>
                                        <p:strVal val="visible"/>
                                      </p:to>
                                    </p:set>
                                    <p:animEffect transition="in" filter="circle(in)">
                                      <p:cBhvr>
                                        <p:cTn id="21" dur="2000"/>
                                        <p:tgtEl>
                                          <p:spTgt spid="1638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bldLvl="0" animBg="1"/>
      <p:bldP spid="1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
          <p:cNvSpPr/>
          <p:nvPr/>
        </p:nvSpPr>
        <p:spPr>
          <a:xfrm>
            <a:off x="911860" y="549275"/>
            <a:ext cx="3637280" cy="521970"/>
          </a:xfrm>
          <a:prstGeom prst="rect">
            <a:avLst/>
          </a:prstGeom>
          <a:solidFill>
            <a:srgbClr val="FF0000"/>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vi-VN" altLang="vi-VN" b="1" dirty="0">
                <a:solidFill>
                  <a:schemeClr val="bg1"/>
                </a:solidFill>
                <a:latin typeface="Times New Roman" panose="02020603050405020304" pitchFamily="18" charset="0"/>
                <a:cs typeface="Times New Roman" panose="02020603050405020304" pitchFamily="18" charset="0"/>
              </a:rPr>
              <a:t>2. Mục đích hoạt động</a:t>
            </a:r>
            <a:endParaRPr lang="vi-VN" altLang="vi-VN"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8438" name="Picture 2" descr="https://img.loigiaihay.com/picture/2020/0205/bieu-tuong-cua-lhq.png"/>
          <p:cNvPicPr>
            <a:picLocks noChangeAspect="1"/>
          </p:cNvPicPr>
          <p:nvPr/>
        </p:nvPicPr>
        <p:blipFill>
          <a:blip r:embed="rId1"/>
          <a:stretch>
            <a:fillRect/>
          </a:stretch>
        </p:blipFill>
        <p:spPr>
          <a:xfrm>
            <a:off x="8729980" y="2326640"/>
            <a:ext cx="2861310" cy="3334385"/>
          </a:xfrm>
          <a:prstGeom prst="rect">
            <a:avLst/>
          </a:prstGeom>
          <a:noFill/>
          <a:ln w="9525">
            <a:noFill/>
          </a:ln>
        </p:spPr>
      </p:pic>
      <p:sp>
        <p:nvSpPr>
          <p:cNvPr id="7" name="Rectangle 6"/>
          <p:cNvSpPr/>
          <p:nvPr/>
        </p:nvSpPr>
        <p:spPr>
          <a:xfrm>
            <a:off x="966470" y="2565400"/>
            <a:ext cx="7763510" cy="22974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chemeClr val="lt1"/>
                </a:solidFill>
                <a:effectLst/>
                <a:uLnTx/>
                <a:uFillTx/>
                <a:latin typeface="+mn-lt"/>
                <a:ea typeface="+mn-ea"/>
                <a:cs typeface="+mn-cs"/>
              </a:rPr>
              <a:t>- </a:t>
            </a:r>
            <a:r>
              <a:rPr kumimoji="0" lang="en-US" sz="36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Duy trì </a:t>
            </a:r>
            <a:r>
              <a:rPr kumimoji="0" lang="en-US" sz="36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hòa</a:t>
            </a:r>
            <a:r>
              <a:rPr kumimoji="0" lang="en-US" sz="36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bình</a:t>
            </a:r>
            <a:r>
              <a:rPr kumimoji="0" lang="en-US" sz="36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và an ninh thế </a:t>
            </a:r>
            <a:r>
              <a:rPr kumimoji="0" lang="en-US" sz="36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giới</a:t>
            </a:r>
            <a:r>
              <a:rPr kumimoji="0" lang="en-US" sz="36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a:t>
            </a:r>
            <a:endParaRPr kumimoji="0" lang="vi-VN" sz="36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6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Phát</a:t>
            </a:r>
            <a:r>
              <a:rPr kumimoji="0" lang="en-US" sz="36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triển</a:t>
            </a:r>
            <a:r>
              <a:rPr kumimoji="0" lang="en-US" sz="36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các</a:t>
            </a:r>
            <a:r>
              <a:rPr kumimoji="0" lang="en-US" sz="36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mối</a:t>
            </a:r>
            <a:r>
              <a:rPr kumimoji="0" lang="en-US" sz="36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quan hệ </a:t>
            </a:r>
            <a:r>
              <a:rPr kumimoji="0" lang="en-US" sz="36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hữu</a:t>
            </a:r>
            <a:r>
              <a:rPr kumimoji="0" lang="en-US" sz="36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nghị </a:t>
            </a:r>
            <a:r>
              <a:rPr kumimoji="0" lang="en-US" sz="36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giữa</a:t>
            </a:r>
            <a:r>
              <a:rPr kumimoji="0" lang="en-US" sz="36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các</a:t>
            </a:r>
            <a:r>
              <a:rPr kumimoji="0" lang="en-US" sz="36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dân </a:t>
            </a:r>
            <a:r>
              <a:rPr kumimoji="0" lang="en-US" sz="36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tộc</a:t>
            </a:r>
            <a:r>
              <a:rPr kumimoji="0" lang="en-US" sz="36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a:t>
            </a:r>
            <a:endParaRPr kumimoji="0" lang="vi-VN" sz="36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4" name="Text Box 3"/>
          <p:cNvSpPr txBox="1"/>
          <p:nvPr/>
        </p:nvSpPr>
        <p:spPr>
          <a:xfrm>
            <a:off x="911860" y="1269365"/>
            <a:ext cx="10121900" cy="521970"/>
          </a:xfrm>
          <a:prstGeom prst="rect">
            <a:avLst/>
          </a:prstGeom>
          <a:noFill/>
        </p:spPr>
        <p:txBody>
          <a:bodyPr wrap="none" rtlCol="0">
            <a:spAutoFit/>
          </a:bodyPr>
          <a:lstStyle/>
          <a:p>
            <a:pPr lvl="0" algn="l">
              <a:buNone/>
            </a:pPr>
            <a:r>
              <a:rPr sz="2800" b="1" dirty="0">
                <a:solidFill>
                  <a:srgbClr val="002060"/>
                </a:solidFill>
                <a:latin typeface="Times New Roman" panose="02020603050405020304" pitchFamily="18" charset="0"/>
                <a:cs typeface="Times New Roman" panose="02020603050405020304" pitchFamily="18" charset="0"/>
                <a:sym typeface="+mn-ea"/>
              </a:rPr>
              <a:t>Hiến chương đã nêu rõ những mục đích của L</a:t>
            </a:r>
            <a:r>
              <a:rPr lang="en-US" sz="2800" b="1" dirty="0">
                <a:solidFill>
                  <a:srgbClr val="002060"/>
                </a:solidFill>
                <a:latin typeface="Times New Roman" panose="02020603050405020304" pitchFamily="18" charset="0"/>
                <a:cs typeface="Times New Roman" panose="02020603050405020304" pitchFamily="18" charset="0"/>
                <a:sym typeface="+mn-ea"/>
              </a:rPr>
              <a:t>iên Hợp quốc</a:t>
            </a:r>
            <a:r>
              <a:rPr sz="2800" b="1" dirty="0">
                <a:solidFill>
                  <a:srgbClr val="002060"/>
                </a:solidFill>
                <a:latin typeface="Times New Roman" panose="02020603050405020304" pitchFamily="18" charset="0"/>
                <a:cs typeface="Times New Roman" panose="02020603050405020304" pitchFamily="18" charset="0"/>
                <a:sym typeface="+mn-ea"/>
              </a:rPr>
              <a:t> l</a:t>
            </a:r>
            <a:r>
              <a:rPr sz="2800" b="1" dirty="0">
                <a:solidFill>
                  <a:srgbClr val="002060"/>
                </a:solidFill>
                <a:latin typeface="Times New Roman" panose="02020603050405020304" pitchFamily="18" charset="0"/>
                <a:ea typeface="Times New Roman" panose="02020603050405020304" pitchFamily="18" charset="0"/>
                <a:sym typeface="+mn-ea"/>
              </a:rPr>
              <a:t>à</a:t>
            </a:r>
            <a:r>
              <a:rPr sz="2800" b="1" dirty="0">
                <a:solidFill>
                  <a:srgbClr val="002060"/>
                </a:solidFill>
                <a:latin typeface="Times New Roman" panose="02020603050405020304" pitchFamily="18" charset="0"/>
                <a:cs typeface="Times New Roman" panose="02020603050405020304" pitchFamily="18" charset="0"/>
                <a:sym typeface="+mn-ea"/>
              </a:rPr>
              <a:t> gì?</a:t>
            </a:r>
            <a:endParaRPr lang="en-US" sz="2800" b="1" dirty="0">
              <a:solidFill>
                <a:srgbClr val="00206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ppt_x"/>
                                          </p:val>
                                        </p:tav>
                                        <p:tav tm="100000">
                                          <p:val>
                                            <p:strVal val="#ppt_x"/>
                                          </p:val>
                                        </p:tav>
                                      </p:tavLst>
                                    </p:anim>
                                    <p:anim calcmode="lin" valueType="num">
                                      <p:cBhvr additive="base">
                                        <p:cTn id="8"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19063" y="34925"/>
            <a:ext cx="4176713" cy="935038"/>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lnSpc>
                <a:spcPct val="150000"/>
              </a:lnSpc>
              <a:buNone/>
            </a:pPr>
            <a:r>
              <a:rPr lang="vi-VN" altLang="x-none" sz="2800" b="1" dirty="0">
                <a:solidFill>
                  <a:srgbClr val="FF0000"/>
                </a:solidFill>
                <a:latin typeface="Times New Roman" panose="02020603050405020304" pitchFamily="18" charset="0"/>
              </a:rPr>
              <a:t>3. Nguyên tắc hoạt động</a:t>
            </a:r>
            <a:endParaRPr lang="vi-VN" altLang="x-none" sz="2800" dirty="0">
              <a:solidFill>
                <a:srgbClr val="FF0000"/>
              </a:solidFill>
              <a:latin typeface="Times New Roman" panose="02020603050405020304" pitchFamily="18" charset="0"/>
            </a:endParaRPr>
          </a:p>
        </p:txBody>
      </p:sp>
      <p:sp>
        <p:nvSpPr>
          <p:cNvPr id="3" name="7-Point Star 2"/>
          <p:cNvSpPr/>
          <p:nvPr/>
        </p:nvSpPr>
        <p:spPr>
          <a:xfrm>
            <a:off x="2279650" y="969963"/>
            <a:ext cx="7704138" cy="45466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lnSpc>
                <a:spcPct val="150000"/>
              </a:lnSpc>
              <a:buNone/>
            </a:pPr>
            <a:r>
              <a:rPr lang="vi-VN" altLang="x-none" sz="2800" b="1" dirty="0">
                <a:latin typeface="Times New Roman" panose="02020603050405020304" pitchFamily="18" charset="0"/>
              </a:rPr>
              <a:t>Liên Hợp Quốc hoạt động dựa trên nguyên tắc nào?</a:t>
            </a:r>
            <a:endParaRPr lang="vi-VN" altLang="x-none" sz="2800" b="1" dirty="0">
              <a:latin typeface="Times New Roman" panose="02020603050405020304" pitchFamily="18" charset="0"/>
            </a:endParaRPr>
          </a:p>
        </p:txBody>
      </p:sp>
      <p:sp>
        <p:nvSpPr>
          <p:cNvPr id="5" name="Round Diagonal Corner Rectangle 4"/>
          <p:cNvSpPr/>
          <p:nvPr/>
        </p:nvSpPr>
        <p:spPr>
          <a:xfrm>
            <a:off x="306388" y="974725"/>
            <a:ext cx="11593513" cy="536575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marR="0" lvl="0" indent="-457200" algn="l" defTabSz="914400" rtl="0" eaLnBrk="0" fontAlgn="base" latinLnBrk="0" hangingPunct="0">
              <a:lnSpc>
                <a:spcPct val="150000"/>
              </a:lnSpc>
              <a:spcBef>
                <a:spcPct val="0"/>
              </a:spcBef>
              <a:spcAft>
                <a:spcPct val="0"/>
              </a:spcAft>
              <a:buClrTx/>
              <a:buSzTx/>
              <a:buFontTx/>
              <a:buChar char="-"/>
              <a:defRPr/>
            </a:pPr>
            <a:r>
              <a:rPr kumimoji="0" lang="en-US" sz="2800" b="1" i="0" u="sng"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Bình đẳng </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chủ quyền giữa các quốc gia và quyền </a:t>
            </a:r>
            <a:r>
              <a:rPr kumimoji="0" lang="en-US" sz="2800" b="1" i="0" u="sng"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tự quyết </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của các dân tộc.</a:t>
            </a:r>
            <a:endPar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0" fontAlgn="base" latinLnBrk="0" hangingPunct="0">
              <a:lnSpc>
                <a:spcPct val="150000"/>
              </a:lnSpc>
              <a:spcBef>
                <a:spcPct val="0"/>
              </a:spcBef>
              <a:spcAft>
                <a:spcPct val="0"/>
              </a:spcAft>
              <a:buClrTx/>
              <a:buSzTx/>
              <a:buFontTx/>
              <a:buChar char="-"/>
              <a:defRPr/>
            </a:pPr>
            <a:r>
              <a:rPr kumimoji="0" lang="en-US" sz="2800" b="1" i="0" u="sng"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Tôn trọng </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toàn vẹn lãnh thổ và độc lập chính trị của tất cả các nước.</a:t>
            </a:r>
            <a:endPar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0" fontAlgn="base" latinLnBrk="0" hangingPunct="0">
              <a:lnSpc>
                <a:spcPct val="150000"/>
              </a:lnSpc>
              <a:spcBef>
                <a:spcPct val="0"/>
              </a:spcBef>
              <a:spcAft>
                <a:spcPct val="0"/>
              </a:spcAft>
              <a:buClrTx/>
              <a:buSzTx/>
              <a:buFontTx/>
              <a:buChar char="-"/>
              <a:defRPr/>
            </a:pPr>
            <a:r>
              <a:rPr kumimoji="0" lang="en-US" sz="2800" b="1" i="0" u="sng"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Không can thiệp </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vào công việc nội bộ của nước nào.</a:t>
            </a:r>
            <a:endPar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0" fontAlgn="base" latinLnBrk="0" hangingPunct="0">
              <a:lnSpc>
                <a:spcPct val="150000"/>
              </a:lnSpc>
              <a:spcBef>
                <a:spcPct val="0"/>
              </a:spcBef>
              <a:spcAft>
                <a:spcPct val="0"/>
              </a:spcAft>
              <a:buClrTx/>
              <a:buSzTx/>
              <a:buFontTx/>
              <a:buChar char="-"/>
              <a:defRPr/>
            </a:pP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Giải quyết các tranh chấp quốc tế bằng biện pháp </a:t>
            </a:r>
            <a:r>
              <a:rPr kumimoji="0" lang="en-US" sz="2800" b="1" i="0" u="sng"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hòa bình</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0" fontAlgn="base" latinLnBrk="0" hangingPunct="0">
              <a:lnSpc>
                <a:spcPct val="150000"/>
              </a:lnSpc>
              <a:spcBef>
                <a:spcPct val="0"/>
              </a:spcBef>
              <a:spcAft>
                <a:spcPct val="0"/>
              </a:spcAft>
              <a:buClrTx/>
              <a:buSzTx/>
              <a:buFontTx/>
              <a:buChar char="-"/>
              <a:defRPr/>
            </a:pP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Chung sống hòa bình và sự </a:t>
            </a:r>
            <a:r>
              <a:rPr kumimoji="0" lang="en-US" sz="2800" b="1" i="0" u="sng"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nhất trí </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của 5 nước lớn: Mĩ, Anh, Pháp, Liên Xô, Trung Quốc.</a:t>
            </a:r>
            <a:endParaRPr kumimoji="0" lang="vi-VN"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xit" presetSubtype="32" fill="hold" grpId="1" nodeType="clickEffect">
                                  <p:stCondLst>
                                    <p:cond delay="0"/>
                                  </p:stCondLst>
                                  <p:childTnLst>
                                    <p:animEffect transition="out" filter="circle(out)">
                                      <p:cBhvr>
                                        <p:cTn id="12" dur="2000"/>
                                        <p:tgtEl>
                                          <p:spTgt spid="3"/>
                                        </p:tgtEl>
                                      </p:cBhvr>
                                    </p:animEffect>
                                    <p:set>
                                      <p:cBhvr>
                                        <p:cTn id="13" dur="1" fill="hold">
                                          <p:stCondLst>
                                            <p:cond delay="19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06743" y="1124749"/>
          <a:ext cx="6368255"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Rectangle 4"/>
          <p:cNvSpPr/>
          <p:nvPr/>
        </p:nvSpPr>
        <p:spPr>
          <a:xfrm>
            <a:off x="550863" y="332740"/>
            <a:ext cx="4603750" cy="6016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sz="3200" b="1" dirty="0">
                <a:solidFill>
                  <a:srgbClr val="FF0000"/>
                </a:solidFill>
                <a:latin typeface="Times New Roman" panose="02020603050405020304" pitchFamily="18" charset="0"/>
                <a:cs typeface="Times New Roman" panose="02020603050405020304" pitchFamily="18" charset="0"/>
              </a:rPr>
              <a:t>4. Bộ máy tổ chức LHQ</a:t>
            </a:r>
            <a:endParaRPr lang="vi-VN" altLang="x-none" sz="3200" b="1" dirty="0">
              <a:solidFill>
                <a:srgbClr val="FF0000"/>
              </a:solidFill>
              <a:latin typeface="Times New Roman" panose="02020603050405020304" pitchFamily="18" charset="0"/>
              <a:ea typeface="Times New Roman" panose="02020603050405020304" pitchFamily="18" charset="0"/>
            </a:endParaRPr>
          </a:p>
        </p:txBody>
      </p:sp>
      <p:pic>
        <p:nvPicPr>
          <p:cNvPr id="7" name="Picture 5" descr="https://img.loigiaihay.com/picture/2020/0205/tru-so-chinh-cua-lhq.png"/>
          <p:cNvPicPr>
            <a:picLocks noChangeAspect="1"/>
          </p:cNvPicPr>
          <p:nvPr/>
        </p:nvPicPr>
        <p:blipFill>
          <a:blip r:embed="rId6"/>
          <a:stretch>
            <a:fillRect/>
          </a:stretch>
        </p:blipFill>
        <p:spPr>
          <a:xfrm>
            <a:off x="6600825" y="1101090"/>
            <a:ext cx="5400675" cy="489648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Down Ribbon 3"/>
          <p:cNvSpPr/>
          <p:nvPr/>
        </p:nvSpPr>
        <p:spPr>
          <a:xfrm>
            <a:off x="3359468" y="176213"/>
            <a:ext cx="6480175" cy="1657350"/>
          </a:xfrm>
          <a:prstGeom prst="ellipseRibbon">
            <a:avLst>
              <a:gd name="adj1" fmla="val 28781"/>
              <a:gd name="adj2" fmla="val 61972"/>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x-none" sz="4400" b="1" dirty="0">
                <a:solidFill>
                  <a:srgbClr val="FF0000"/>
                </a:solidFill>
                <a:latin typeface="Times New Roman" panose="02020603050405020304" pitchFamily="18" charset="0"/>
              </a:rPr>
              <a:t>Nội  dung chính</a:t>
            </a:r>
            <a:endParaRPr lang="vi-VN" altLang="x-none" sz="4400" b="1" dirty="0">
              <a:solidFill>
                <a:srgbClr val="FF0000"/>
              </a:solidFill>
              <a:latin typeface="Times New Roman" panose="02020603050405020304" pitchFamily="18" charset="0"/>
            </a:endParaRPr>
          </a:p>
        </p:txBody>
      </p:sp>
      <p:sp>
        <p:nvSpPr>
          <p:cNvPr id="6" name="Rounded Rectangle 5"/>
          <p:cNvSpPr/>
          <p:nvPr/>
        </p:nvSpPr>
        <p:spPr>
          <a:xfrm>
            <a:off x="1416050" y="2804160"/>
            <a:ext cx="4564380" cy="24549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4400" b="1" dirty="0">
                <a:latin typeface="Times New Roman" panose="02020603050405020304" pitchFamily="18" charset="0"/>
              </a:rPr>
              <a:t>I.</a:t>
            </a:r>
            <a:r>
              <a:rPr sz="4400" b="1" dirty="0">
                <a:latin typeface="Calibri Light" panose="020F0302020204030204" pitchFamily="34" charset="0"/>
              </a:rPr>
              <a:t> </a:t>
            </a:r>
            <a:r>
              <a:rPr lang="vi-VN" altLang="x-none" sz="4400" b="1" dirty="0">
                <a:latin typeface="Times New Roman" panose="02020603050405020304" pitchFamily="18" charset="0"/>
              </a:rPr>
              <a:t>Hội nghị Ianta</a:t>
            </a:r>
            <a:r>
              <a:rPr sz="4400" b="1" dirty="0">
                <a:latin typeface="Calibri Light" panose="020F0302020204030204" pitchFamily="34" charset="0"/>
              </a:rPr>
              <a:t> </a:t>
            </a:r>
            <a:r>
              <a:rPr lang="vi-VN" altLang="x-none" sz="4400" b="1" dirty="0">
                <a:latin typeface="Times New Roman" panose="02020603050405020304" pitchFamily="18" charset="0"/>
              </a:rPr>
              <a:t>(2-1945) </a:t>
            </a:r>
            <a:endParaRPr lang="vi-VN" altLang="x-none" sz="4400" b="1" dirty="0">
              <a:latin typeface="Times New Roman" panose="02020603050405020304" pitchFamily="18" charset="0"/>
            </a:endParaRPr>
          </a:p>
        </p:txBody>
      </p:sp>
      <p:sp>
        <p:nvSpPr>
          <p:cNvPr id="7" name="Rounded Rectangle 6"/>
          <p:cNvSpPr/>
          <p:nvPr/>
        </p:nvSpPr>
        <p:spPr>
          <a:xfrm>
            <a:off x="6456045" y="2683510"/>
            <a:ext cx="4537075" cy="25527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x-none" sz="4400" b="1" dirty="0">
                <a:latin typeface="Times New Roman" panose="02020603050405020304" pitchFamily="18" charset="0"/>
              </a:rPr>
              <a:t>II.</a:t>
            </a:r>
            <a:r>
              <a:rPr sz="4400" b="1" dirty="0">
                <a:latin typeface="Calibri Light" panose="020F0302020204030204" pitchFamily="34" charset="0"/>
              </a:rPr>
              <a:t> </a:t>
            </a:r>
            <a:r>
              <a:rPr lang="vi-VN" altLang="x-none" sz="4400" b="1" dirty="0">
                <a:latin typeface="Times New Roman" panose="02020603050405020304" pitchFamily="18" charset="0"/>
              </a:rPr>
              <a:t>Sự thành lập Liên Hợp Quốc</a:t>
            </a:r>
            <a:endParaRPr lang="vi-VN" altLang="x-none" sz="4400" b="1" dirty="0">
              <a:latin typeface="Times New Roman" panose="02020603050405020304" pitchFamily="18" charset="0"/>
            </a:endParaRPr>
          </a:p>
        </p:txBody>
      </p:sp>
      <p:cxnSp>
        <p:nvCxnSpPr>
          <p:cNvPr id="2" name="Straight Arrow Connector 1"/>
          <p:cNvCxnSpPr>
            <a:endCxn id="7" idx="0"/>
          </p:cNvCxnSpPr>
          <p:nvPr/>
        </p:nvCxnSpPr>
        <p:spPr>
          <a:xfrm>
            <a:off x="6744335" y="1917065"/>
            <a:ext cx="1980565" cy="7664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H="1">
            <a:off x="4152265" y="1845310"/>
            <a:ext cx="2592070" cy="93599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bldLst>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4"/>
          <p:cNvSpPr/>
          <p:nvPr/>
        </p:nvSpPr>
        <p:spPr>
          <a:xfrm>
            <a:off x="479108" y="372745"/>
            <a:ext cx="5762625" cy="646113"/>
          </a:xfrm>
          <a:prstGeom prst="rect">
            <a:avLst/>
          </a:prstGeom>
          <a:solidFill>
            <a:srgbClr val="FFFF00"/>
          </a:solid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pt-BR" altLang="vi-VN" sz="3600" b="1" dirty="0">
                <a:solidFill>
                  <a:srgbClr val="FF0000"/>
                </a:solidFill>
                <a:latin typeface="Times New Roman" panose="02020603050405020304" pitchFamily="18" charset="0"/>
                <a:cs typeface="Times New Roman" panose="02020603050405020304" pitchFamily="18" charset="0"/>
              </a:rPr>
              <a:t>5. Vai trò của Liên hợp quốc</a:t>
            </a:r>
            <a:endParaRPr lang="vi-VN" altLang="vi-VN" sz="3600" dirty="0">
              <a:solidFill>
                <a:srgbClr val="FF0000"/>
              </a:solidFill>
              <a:latin typeface="Times New Roman" panose="02020603050405020304" pitchFamily="18" charset="0"/>
              <a:ea typeface="Times New Roman" panose="02020603050405020304" pitchFamily="18" charset="0"/>
            </a:endParaRPr>
          </a:p>
        </p:txBody>
      </p:sp>
      <p:sp>
        <p:nvSpPr>
          <p:cNvPr id="16" name="Horizontal Scroll 15"/>
          <p:cNvSpPr/>
          <p:nvPr/>
        </p:nvSpPr>
        <p:spPr>
          <a:xfrm>
            <a:off x="1311275" y="1019175"/>
            <a:ext cx="4751388" cy="3030538"/>
          </a:xfrm>
          <a:prstGeom prst="horizontalScroll">
            <a:avLst/>
          </a:prstGeom>
        </p:spPr>
        <p:style>
          <a:lnRef idx="2">
            <a:schemeClr val="dk1"/>
          </a:lnRef>
          <a:fillRef idx="1">
            <a:schemeClr val="lt1"/>
          </a:fillRef>
          <a:effectRef idx="0">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x-none" sz="3600" b="1" i="1" dirty="0">
                <a:latin typeface="Times New Roman" panose="02020603050405020304" pitchFamily="18" charset="0"/>
                <a:cs typeface="Times New Roman" panose="02020603050405020304" pitchFamily="18" charset="0"/>
              </a:rPr>
              <a:t>Liên Hợp Quốc có những vai trò gì?</a:t>
            </a:r>
            <a:endParaRPr lang="vi-VN" altLang="x-none" sz="3600" b="1" i="1" dirty="0">
              <a:latin typeface="Times New Roman" panose="02020603050405020304" pitchFamily="18" charset="0"/>
              <a:ea typeface="Times New Roman" panose="02020603050405020304" pitchFamily="18" charset="0"/>
            </a:endParaRPr>
          </a:p>
        </p:txBody>
      </p:sp>
      <p:sp>
        <p:nvSpPr>
          <p:cNvPr id="17" name="Right Arrow Callout 16"/>
          <p:cNvSpPr/>
          <p:nvPr/>
        </p:nvSpPr>
        <p:spPr>
          <a:xfrm>
            <a:off x="551815" y="1340485"/>
            <a:ext cx="11501755" cy="4886325"/>
          </a:xfrm>
          <a:prstGeom prst="rightArrowCallout">
            <a:avLst>
              <a:gd name="adj1" fmla="val 22112"/>
              <a:gd name="adj2" fmla="val 25000"/>
              <a:gd name="adj3" fmla="val 5462"/>
              <a:gd name="adj4" fmla="val 93970"/>
            </a:avLst>
          </a:prstGeom>
        </p:spPr>
        <p:style>
          <a:lnRef idx="2">
            <a:schemeClr val="dk1"/>
          </a:lnRef>
          <a:fillRef idx="1">
            <a:schemeClr val="lt1"/>
          </a:fillRef>
          <a:effectRef idx="0">
            <a:schemeClr val="dk1"/>
          </a:effectRef>
          <a:fontRef idx="minor">
            <a:schemeClr val="dk1"/>
          </a:fontRef>
        </p:style>
        <p:txBody>
          <a:bodyPr anchor="ctr"/>
          <a:lstStyle/>
          <a:p>
            <a:pPr marL="0" marR="0" lvl="0" indent="0" algn="just" defTabSz="914400" rtl="0" eaLnBrk="0" fontAlgn="base" latinLnBrk="0" hangingPunct="0">
              <a:lnSpc>
                <a:spcPct val="120000"/>
              </a:lnSpc>
              <a:spcBef>
                <a:spcPct val="0"/>
              </a:spcBef>
              <a:spcAft>
                <a:spcPct val="0"/>
              </a:spcAft>
              <a:buClrTx/>
              <a:buSzTx/>
              <a:buFontTx/>
              <a:buNone/>
              <a:defRPr/>
            </a:pPr>
            <a:r>
              <a:rPr kumimoji="0" lang="en-US" sz="32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Là diễn đàn quốc tế vừa hợp tác, vừa đấu tranh nhằm:</a:t>
            </a:r>
            <a:endParaRPr kumimoji="0" lang="en-US" sz="32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571500" marR="0" lvl="0" indent="-571500" algn="just" defTabSz="914400" rtl="0" eaLnBrk="0" fontAlgn="base" latinLnBrk="0" hangingPunct="0">
              <a:lnSpc>
                <a:spcPct val="120000"/>
              </a:lnSpc>
              <a:spcBef>
                <a:spcPct val="0"/>
              </a:spcBef>
              <a:spcAft>
                <a:spcPct val="0"/>
              </a:spcAft>
              <a:buClrTx/>
              <a:buSzTx/>
              <a:buFontTx/>
              <a:buChar char="-"/>
              <a:defRPr/>
            </a:pPr>
            <a:r>
              <a:rPr kumimoji="0" lang="en-US" sz="32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Duy trì hòa bình và an ninh thế giới.</a:t>
            </a:r>
            <a:endParaRPr kumimoji="0" lang="en-US" sz="32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571500" marR="0" lvl="0" indent="-571500" algn="just" defTabSz="914400" rtl="0" eaLnBrk="0" fontAlgn="base" latinLnBrk="0" hangingPunct="0">
              <a:lnSpc>
                <a:spcPct val="120000"/>
              </a:lnSpc>
              <a:spcBef>
                <a:spcPct val="0"/>
              </a:spcBef>
              <a:spcAft>
                <a:spcPct val="0"/>
              </a:spcAft>
              <a:buClrTx/>
              <a:buSzTx/>
              <a:buFontTx/>
              <a:buChar char="-"/>
              <a:defRPr/>
            </a:pPr>
            <a:r>
              <a:rPr kumimoji="0" lang="en-US" sz="32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Thúc đẩy giải quyết các tranh chấp, xung đột ở nhiều khu vực.</a:t>
            </a:r>
            <a:endParaRPr kumimoji="0" lang="en-US" sz="32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571500" marR="0" lvl="0" indent="-571500" algn="just" defTabSz="914400" rtl="0" eaLnBrk="0" fontAlgn="base" latinLnBrk="0" hangingPunct="0">
              <a:lnSpc>
                <a:spcPct val="120000"/>
              </a:lnSpc>
              <a:spcBef>
                <a:spcPct val="0"/>
              </a:spcBef>
              <a:spcAft>
                <a:spcPct val="0"/>
              </a:spcAft>
              <a:buClrTx/>
              <a:buSzTx/>
              <a:buFontTx/>
              <a:buChar char="-"/>
              <a:defRPr/>
            </a:pPr>
            <a:r>
              <a:rPr kumimoji="0" lang="en-US" sz="32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Thúc đẩy các mối quan hệ hữu nghị và hợp tác quốc tế.</a:t>
            </a:r>
            <a:endParaRPr kumimoji="0" lang="en-US" sz="32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571500" marR="0" lvl="0" indent="-571500" algn="just" defTabSz="914400" rtl="0" eaLnBrk="0" fontAlgn="base" latinLnBrk="0" hangingPunct="0">
              <a:lnSpc>
                <a:spcPct val="120000"/>
              </a:lnSpc>
              <a:spcBef>
                <a:spcPct val="0"/>
              </a:spcBef>
              <a:spcAft>
                <a:spcPct val="0"/>
              </a:spcAft>
              <a:buClrTx/>
              <a:buSzTx/>
              <a:buFontTx/>
              <a:buChar char="-"/>
              <a:defRPr/>
            </a:pPr>
            <a:r>
              <a:rPr kumimoji="0" lang="en-US" sz="32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Giúp đỡ các dân tộc về kinh tế, văn hóa, giáo dục, y tế, nhân đạo.</a:t>
            </a:r>
            <a:endParaRPr kumimoji="0" lang="vi-VN" sz="32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16"/>
                                        </p:tgtEl>
                                        <p:attrNameLst>
                                          <p:attrName>ppt_x</p:attrName>
                                        </p:attrNameLst>
                                      </p:cBhvr>
                                      <p:tavLst>
                                        <p:tav tm="0">
                                          <p:val>
                                            <p:strVal val="ppt_x"/>
                                          </p:val>
                                        </p:tav>
                                        <p:tav tm="100000">
                                          <p:val>
                                            <p:strVal val="ppt_x"/>
                                          </p:val>
                                        </p:tav>
                                      </p:tavLst>
                                    </p:anim>
                                    <p:anim calcmode="lin" valueType="num">
                                      <p:cBhvr additive="base">
                                        <p:cTn id="15" dur="500"/>
                                        <p:tgtEl>
                                          <p:spTgt spid="16"/>
                                        </p:tgtEl>
                                        <p:attrNameLst>
                                          <p:attrName>ppt_y</p:attrName>
                                        </p:attrNameLst>
                                      </p:cBhvr>
                                      <p:tavLst>
                                        <p:tav tm="0">
                                          <p:val>
                                            <p:strVal val="ppt_y"/>
                                          </p:val>
                                        </p:tav>
                                        <p:tav tm="100000">
                                          <p:val>
                                            <p:strVal val="1+ppt_h/2"/>
                                          </p:val>
                                        </p:tav>
                                      </p:tavLst>
                                    </p:anim>
                                    <p:set>
                                      <p:cBhvr>
                                        <p:cTn id="16" dur="1" fill="hold">
                                          <p:stCondLst>
                                            <p:cond delay="499"/>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4925" y="-47625"/>
            <a:ext cx="8509000" cy="80645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sz="3200" b="1" dirty="0">
                <a:solidFill>
                  <a:srgbClr val="FFFF00"/>
                </a:solidFill>
                <a:latin typeface="Times New Roman" panose="02020603050405020304" pitchFamily="18" charset="0"/>
              </a:rPr>
              <a:t>Mối quan hệ giữa Việt Nam và Liên hợp quốc:</a:t>
            </a:r>
            <a:endParaRPr lang="vi-VN" altLang="x-none" sz="3200" b="1" dirty="0">
              <a:solidFill>
                <a:srgbClr val="FFFF00"/>
              </a:solidFill>
              <a:latin typeface="Times New Roman" panose="02020603050405020304" pitchFamily="18" charset="0"/>
            </a:endParaRPr>
          </a:p>
        </p:txBody>
      </p:sp>
      <p:sp>
        <p:nvSpPr>
          <p:cNvPr id="5" name="7-Point Star 4"/>
          <p:cNvSpPr/>
          <p:nvPr/>
        </p:nvSpPr>
        <p:spPr>
          <a:xfrm>
            <a:off x="1219835" y="1268730"/>
            <a:ext cx="9700895" cy="396113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x-none" sz="3600" b="1" dirty="0">
                <a:solidFill>
                  <a:srgbClr val="FF0000"/>
                </a:solidFill>
                <a:latin typeface="Times New Roman" panose="02020603050405020304" pitchFamily="18" charset="0"/>
                <a:cs typeface="Times New Roman" panose="02020603050405020304" pitchFamily="18" charset="0"/>
              </a:rPr>
              <a:t>Em biết gì về mối quan hệ giữa Việt Nam v</a:t>
            </a:r>
            <a:r>
              <a:rPr lang="vi-VN" altLang="x-none" sz="3600" b="1" dirty="0">
                <a:solidFill>
                  <a:srgbClr val="FF0000"/>
                </a:solidFill>
                <a:latin typeface="Times New Roman" panose="02020603050405020304" pitchFamily="18" charset="0"/>
                <a:ea typeface="Times New Roman" panose="02020603050405020304" pitchFamily="18" charset="0"/>
              </a:rPr>
              <a:t>à</a:t>
            </a:r>
            <a:r>
              <a:rPr lang="vi-VN" altLang="x-none" sz="3600" b="1" dirty="0">
                <a:solidFill>
                  <a:srgbClr val="FF0000"/>
                </a:solidFill>
                <a:latin typeface="Times New Roman" panose="02020603050405020304" pitchFamily="18" charset="0"/>
                <a:cs typeface="Times New Roman" panose="02020603050405020304" pitchFamily="18" charset="0"/>
              </a:rPr>
              <a:t> Liên Hợp Quốc?</a:t>
            </a:r>
            <a:endParaRPr lang="vi-VN" altLang="x-none" sz="3600" b="1" dirty="0">
              <a:solidFill>
                <a:srgbClr val="FF0000"/>
              </a:solidFill>
              <a:latin typeface="Times New Roman" panose="02020603050405020304" pitchFamily="18" charset="0"/>
              <a:ea typeface="Times New Roman" panose="02020603050405020304" pitchFamily="18" charset="0"/>
            </a:endParaRPr>
          </a:p>
        </p:txBody>
      </p:sp>
      <p:sp>
        <p:nvSpPr>
          <p:cNvPr id="6" name="Round Diagonal Corner Rectangle 5"/>
          <p:cNvSpPr/>
          <p:nvPr/>
        </p:nvSpPr>
        <p:spPr>
          <a:xfrm>
            <a:off x="133350" y="808038"/>
            <a:ext cx="11998325" cy="1582738"/>
          </a:xfrm>
          <a:prstGeom prst="round2DiagRect">
            <a:avLst/>
          </a:prstGeom>
        </p:spPr>
        <p:style>
          <a:lnRef idx="2">
            <a:schemeClr val="dk1"/>
          </a:lnRef>
          <a:fillRef idx="1">
            <a:schemeClr val="lt1"/>
          </a:fillRef>
          <a:effectRef idx="0">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sz="3200" dirty="0">
                <a:solidFill>
                  <a:srgbClr val="000000"/>
                </a:solidFill>
                <a:latin typeface="Times New Roman" panose="02020603050405020304" pitchFamily="18" charset="0"/>
              </a:rPr>
              <a:t>- Ngày 16/10/2007, Việt Nam lần đầu tiên trở thành ủy viên không thường trực của Hội đồng Bảo an Liên hợp quốc, nhiệm kì 2008 - 2009 với số phiếu tán thành 96%.</a:t>
            </a:r>
            <a:endParaRPr lang="vi-VN" altLang="x-none" sz="3200" dirty="0">
              <a:solidFill>
                <a:srgbClr val="000000"/>
              </a:solidFill>
              <a:latin typeface="Times New Roman" panose="02020603050405020304" pitchFamily="18" charset="0"/>
            </a:endParaRPr>
          </a:p>
        </p:txBody>
      </p:sp>
      <p:sp>
        <p:nvSpPr>
          <p:cNvPr id="7" name="Rectangle 6"/>
          <p:cNvSpPr/>
          <p:nvPr/>
        </p:nvSpPr>
        <p:spPr>
          <a:xfrm>
            <a:off x="34925" y="908050"/>
            <a:ext cx="12038013" cy="2290763"/>
          </a:xfrm>
          <a:prstGeom prst="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sz="3600" dirty="0">
                <a:solidFill>
                  <a:srgbClr val="000000"/>
                </a:solidFill>
                <a:latin typeface="Times New Roman" panose="02020603050405020304" pitchFamily="18" charset="0"/>
                <a:cs typeface="Times New Roman" panose="02020603050405020304" pitchFamily="18" charset="0"/>
              </a:rPr>
              <a:t>- Việt Nam l</a:t>
            </a:r>
            <a:r>
              <a:rPr lang="vi-VN" altLang="x-none" sz="3600" dirty="0">
                <a:solidFill>
                  <a:srgbClr val="000000"/>
                </a:solidFill>
                <a:latin typeface="Times New Roman" panose="02020603050405020304" pitchFamily="18" charset="0"/>
                <a:ea typeface="Times New Roman" panose="02020603050405020304" pitchFamily="18" charset="0"/>
              </a:rPr>
              <a:t>à</a:t>
            </a:r>
            <a:r>
              <a:rPr lang="vi-VN" altLang="x-none" sz="3600" dirty="0">
                <a:solidFill>
                  <a:srgbClr val="000000"/>
                </a:solidFill>
                <a:latin typeface="Times New Roman" panose="02020603050405020304" pitchFamily="18" charset="0"/>
                <a:cs typeface="Times New Roman" panose="02020603050405020304" pitchFamily="18" charset="0"/>
              </a:rPr>
              <a:t> th</a:t>
            </a:r>
            <a:r>
              <a:rPr lang="vi-VN" altLang="x-none" sz="3600" dirty="0">
                <a:solidFill>
                  <a:srgbClr val="000000"/>
                </a:solidFill>
                <a:latin typeface="Times New Roman" panose="02020603050405020304" pitchFamily="18" charset="0"/>
                <a:ea typeface="Times New Roman" panose="02020603050405020304" pitchFamily="18" charset="0"/>
              </a:rPr>
              <a:t>à</a:t>
            </a:r>
            <a:r>
              <a:rPr lang="vi-VN" altLang="x-none" sz="3600" dirty="0">
                <a:solidFill>
                  <a:srgbClr val="000000"/>
                </a:solidFill>
                <a:latin typeface="Times New Roman" panose="02020603050405020304" pitchFamily="18" charset="0"/>
                <a:cs typeface="Times New Roman" panose="02020603050405020304" pitchFamily="18" charset="0"/>
              </a:rPr>
              <a:t>nh viên chính thức thứ 149 của Liên hợp quốc ng</a:t>
            </a:r>
            <a:r>
              <a:rPr lang="vi-VN" altLang="x-none" sz="3600" dirty="0">
                <a:solidFill>
                  <a:srgbClr val="000000"/>
                </a:solidFill>
                <a:latin typeface="Times New Roman" panose="02020603050405020304" pitchFamily="18" charset="0"/>
                <a:ea typeface="Times New Roman" panose="02020603050405020304" pitchFamily="18" charset="0"/>
              </a:rPr>
              <a:t>à</a:t>
            </a:r>
            <a:r>
              <a:rPr lang="vi-VN" altLang="x-none" sz="3600" dirty="0">
                <a:solidFill>
                  <a:srgbClr val="000000"/>
                </a:solidFill>
                <a:latin typeface="Times New Roman" panose="02020603050405020304" pitchFamily="18" charset="0"/>
                <a:cs typeface="Times New Roman" panose="02020603050405020304" pitchFamily="18" charset="0"/>
              </a:rPr>
              <a:t>y 20/9/1977.</a:t>
            </a:r>
            <a:endParaRPr lang="vi-VN" altLang="x-none" sz="3600" dirty="0">
              <a:solidFill>
                <a:srgbClr val="000000"/>
              </a:solidFill>
              <a:latin typeface="Times New Roman" panose="02020603050405020304" pitchFamily="18" charset="0"/>
              <a:ea typeface="Times New Roman" panose="02020603050405020304" pitchFamily="18" charset="0"/>
            </a:endParaRPr>
          </a:p>
        </p:txBody>
      </p:sp>
      <p:sp>
        <p:nvSpPr>
          <p:cNvPr id="8" name="Round Diagonal Corner Rectangle 7"/>
          <p:cNvSpPr/>
          <p:nvPr/>
        </p:nvSpPr>
        <p:spPr>
          <a:xfrm>
            <a:off x="42863" y="1112838"/>
            <a:ext cx="12030075" cy="3100388"/>
          </a:xfrm>
          <a:prstGeom prst="round2DiagRect">
            <a:avLst/>
          </a:prstGeom>
        </p:spPr>
        <p:style>
          <a:lnRef idx="2">
            <a:schemeClr val="accent2"/>
          </a:lnRef>
          <a:fillRef idx="1">
            <a:schemeClr val="lt1"/>
          </a:fillRef>
          <a:effectRef idx="0">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dirty="0">
                <a:solidFill>
                  <a:srgbClr val="000000"/>
                </a:solidFill>
                <a:latin typeface="Arial" panose="020B0604020202020204" pitchFamily="34" charset="0"/>
              </a:rPr>
              <a:t>- </a:t>
            </a:r>
            <a:r>
              <a:rPr lang="vi-VN" altLang="x-none" sz="3600" dirty="0">
                <a:latin typeface="Times New Roman" panose="02020603050405020304" pitchFamily="18" charset="0"/>
              </a:rPr>
              <a:t>Việt Nam đã thực hiện hiến chương của Liên hợp quốc nghiêm chỉnh và có nhiều đóng góp tích cực vào hoạt động của tổ chức này, nhờ đó vị trí và vai trò của Việt Nam trong Liên hợp quốc ngày càng được nâng cao.</a:t>
            </a:r>
            <a:endParaRPr lang="vi-VN" altLang="x-none" dirty="0">
              <a:solidFill>
                <a:srgbClr val="000000"/>
              </a:solidFill>
              <a:latin typeface="Arial" panose="020B0604020202020204" pitchFamily="34" charset="0"/>
            </a:endParaRPr>
          </a:p>
        </p:txBody>
      </p:sp>
      <p:sp>
        <p:nvSpPr>
          <p:cNvPr id="9" name="Round Diagonal Corner Rectangle 8"/>
          <p:cNvSpPr/>
          <p:nvPr/>
        </p:nvSpPr>
        <p:spPr>
          <a:xfrm>
            <a:off x="133033" y="1124903"/>
            <a:ext cx="11860213" cy="3816350"/>
          </a:xfrm>
          <a:prstGeom prst="round2DiagRect">
            <a:avLst/>
          </a:prstGeom>
        </p:spPr>
        <p:style>
          <a:lnRef idx="2">
            <a:schemeClr val="accent3"/>
          </a:lnRef>
          <a:fillRef idx="1">
            <a:schemeClr val="lt1"/>
          </a:fillRef>
          <a:effectRef idx="0">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x-none" sz="3600" dirty="0">
                <a:solidFill>
                  <a:srgbClr val="000000"/>
                </a:solidFill>
                <a:latin typeface="Times New Roman" panose="02020603050405020304" pitchFamily="18" charset="0"/>
              </a:rPr>
              <a:t>Hiện nay, có nhiều tổ chức của Liên hợp quốc hoạt động có hiệu quả ở Việt Nam như: FAO (quỹ nông nghiệp và lương thực LHQ); ILO (tổ chức lao động quốc tế); UNDP (chương trình phát triển LHQ); UNESCO (tổ chức giáo dục, khoa học, văn hóa của LHQ);…</a:t>
            </a:r>
            <a:br>
              <a:rPr lang="vi-VN" altLang="x-none" sz="3600" dirty="0">
                <a:solidFill>
                  <a:srgbClr val="000000"/>
                </a:solidFill>
                <a:latin typeface="Times New Roman" panose="02020603050405020304" pitchFamily="18" charset="0"/>
              </a:rPr>
            </a:br>
            <a:endParaRPr lang="vi-VN" altLang="x-none" sz="3600" dirty="0">
              <a:solidFill>
                <a:srgbClr val="000000"/>
              </a:solidFill>
              <a:latin typeface="Times New Roman" panose="02020603050405020304" pitchFamily="18" charset="0"/>
            </a:endParaRPr>
          </a:p>
        </p:txBody>
      </p:sp>
      <p:sp>
        <p:nvSpPr>
          <p:cNvPr id="10" name="Horizontal Scroll 9"/>
          <p:cNvSpPr/>
          <p:nvPr/>
        </p:nvSpPr>
        <p:spPr>
          <a:xfrm>
            <a:off x="479425" y="1845310"/>
            <a:ext cx="11088688" cy="3384550"/>
          </a:xfrm>
          <a:prstGeom prst="horizontalScroll">
            <a:avLst/>
          </a:prstGeom>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x-none" sz="3600" dirty="0">
                <a:solidFill>
                  <a:srgbClr val="000000"/>
                </a:solidFill>
                <a:latin typeface="Times New Roman" panose="02020603050405020304" pitchFamily="18" charset="0"/>
                <a:cs typeface="Times New Roman" panose="02020603050405020304" pitchFamily="18" charset="0"/>
              </a:rPr>
              <a:t>- Tại kì họp thứ 73 của Đại Hội đồng Liên hợp quốc (7-6-2019), Việt Nam trúng cử ủy viên không thường trực Hội đồng Bảo an Liên hợp quốc, nhiệm kì 2020 - 2021.</a:t>
            </a:r>
            <a:br>
              <a:rPr lang="vi-VN" altLang="x-none" sz="3600" dirty="0">
                <a:solidFill>
                  <a:srgbClr val="000000"/>
                </a:solidFill>
                <a:latin typeface="Times New Roman" panose="02020603050405020304" pitchFamily="18" charset="0"/>
                <a:cs typeface="Times New Roman" panose="02020603050405020304" pitchFamily="18" charset="0"/>
              </a:rPr>
            </a:br>
            <a:endParaRPr lang="vi-VN" altLang="x-none" sz="36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1" nodeType="clickEffect">
                                  <p:stCondLst>
                                    <p:cond delay="0"/>
                                  </p:stCondLst>
                                  <p:childTnLst>
                                    <p:animEffect transition="out" filter="circle(out)">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1" nodeType="clickEffect">
                                  <p:stCondLst>
                                    <p:cond delay="0"/>
                                  </p:stCondLst>
                                  <p:childTnLst>
                                    <p:anim calcmode="lin" valueType="num">
                                      <p:cBhvr>
                                        <p:cTn id="42" dur="500"/>
                                        <p:tgtEl>
                                          <p:spTgt spid="7"/>
                                        </p:tgtEl>
                                        <p:attrNameLst>
                                          <p:attrName>ppt_w</p:attrName>
                                        </p:attrNameLst>
                                      </p:cBhvr>
                                      <p:tavLst>
                                        <p:tav tm="0">
                                          <p:val>
                                            <p:strVal val="ppt_w"/>
                                          </p:val>
                                        </p:tav>
                                        <p:tav tm="100000">
                                          <p:val>
                                            <p:fltVal val="0"/>
                                          </p:val>
                                        </p:tav>
                                      </p:tavLst>
                                    </p:anim>
                                    <p:anim calcmode="lin" valueType="num">
                                      <p:cBhvr>
                                        <p:cTn id="43" dur="500"/>
                                        <p:tgtEl>
                                          <p:spTgt spid="7"/>
                                        </p:tgtEl>
                                        <p:attrNameLst>
                                          <p:attrName>ppt_h</p:attrName>
                                        </p:attrNameLst>
                                      </p:cBhvr>
                                      <p:tavLst>
                                        <p:tav tm="0">
                                          <p:val>
                                            <p:strVal val="ppt_h"/>
                                          </p:val>
                                        </p:tav>
                                        <p:tav tm="100000">
                                          <p:val>
                                            <p:fltVal val="0"/>
                                          </p:val>
                                        </p:tav>
                                      </p:tavLst>
                                    </p:anim>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style.rotation</p:attrName>
                                        </p:attrNameLst>
                                      </p:cBhvr>
                                      <p:tavLst>
                                        <p:tav tm="0">
                                          <p:val>
                                            <p:fltVal val="90"/>
                                          </p:val>
                                        </p:tav>
                                        <p:tav tm="100000">
                                          <p:val>
                                            <p:fltVal val="0"/>
                                          </p:val>
                                        </p:tav>
                                      </p:tavLst>
                                    </p:anim>
                                    <p:animEffect transition="in" filter="fade">
                                      <p:cBhvr>
                                        <p:cTn id="53" dur="1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xit" presetSubtype="32" fill="hold" grpId="1" nodeType="clickEffect">
                                  <p:stCondLst>
                                    <p:cond delay="0"/>
                                  </p:stCondLst>
                                  <p:childTnLst>
                                    <p:anim calcmode="lin" valueType="num">
                                      <p:cBhvr>
                                        <p:cTn id="57" dur="500"/>
                                        <p:tgtEl>
                                          <p:spTgt spid="8"/>
                                        </p:tgtEl>
                                        <p:attrNameLst>
                                          <p:attrName>ppt_w</p:attrName>
                                        </p:attrNameLst>
                                      </p:cBhvr>
                                      <p:tavLst>
                                        <p:tav tm="0">
                                          <p:val>
                                            <p:strVal val="ppt_w"/>
                                          </p:val>
                                        </p:tav>
                                        <p:tav tm="100000">
                                          <p:val>
                                            <p:fltVal val="0"/>
                                          </p:val>
                                        </p:tav>
                                      </p:tavLst>
                                    </p:anim>
                                    <p:anim calcmode="lin" valueType="num">
                                      <p:cBhvr>
                                        <p:cTn id="58" dur="500"/>
                                        <p:tgtEl>
                                          <p:spTgt spid="8"/>
                                        </p:tgtEl>
                                        <p:attrNameLst>
                                          <p:attrName>ppt_h</p:attrName>
                                        </p:attrNameLst>
                                      </p:cBhvr>
                                      <p:tavLst>
                                        <p:tav tm="0">
                                          <p:val>
                                            <p:strVal val="ppt_h"/>
                                          </p:val>
                                        </p:tav>
                                        <p:tav tm="100000">
                                          <p:val>
                                            <p:fltVal val="0"/>
                                          </p:val>
                                        </p:tav>
                                      </p:tavLst>
                                    </p:anim>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1000" fill="hold"/>
                                        <p:tgtEl>
                                          <p:spTgt spid="9"/>
                                        </p:tgtEl>
                                        <p:attrNameLst>
                                          <p:attrName>ppt_w</p:attrName>
                                        </p:attrNameLst>
                                      </p:cBhvr>
                                      <p:tavLst>
                                        <p:tav tm="0">
                                          <p:val>
                                            <p:fltVal val="0"/>
                                          </p:val>
                                        </p:tav>
                                        <p:tav tm="100000">
                                          <p:val>
                                            <p:strVal val="#ppt_w"/>
                                          </p:val>
                                        </p:tav>
                                      </p:tavLst>
                                    </p:anim>
                                    <p:anim calcmode="lin" valueType="num">
                                      <p:cBhvr>
                                        <p:cTn id="66" dur="1000" fill="hold"/>
                                        <p:tgtEl>
                                          <p:spTgt spid="9"/>
                                        </p:tgtEl>
                                        <p:attrNameLst>
                                          <p:attrName>ppt_h</p:attrName>
                                        </p:attrNameLst>
                                      </p:cBhvr>
                                      <p:tavLst>
                                        <p:tav tm="0">
                                          <p:val>
                                            <p:fltVal val="0"/>
                                          </p:val>
                                        </p:tav>
                                        <p:tav tm="100000">
                                          <p:val>
                                            <p:strVal val="#ppt_h"/>
                                          </p:val>
                                        </p:tav>
                                      </p:tavLst>
                                    </p:anim>
                                    <p:anim calcmode="lin" valueType="num">
                                      <p:cBhvr>
                                        <p:cTn id="67" dur="1000" fill="hold"/>
                                        <p:tgtEl>
                                          <p:spTgt spid="9"/>
                                        </p:tgtEl>
                                        <p:attrNameLst>
                                          <p:attrName>style.rotation</p:attrName>
                                        </p:attrNameLst>
                                      </p:cBhvr>
                                      <p:tavLst>
                                        <p:tav tm="0">
                                          <p:val>
                                            <p:fltVal val="90"/>
                                          </p:val>
                                        </p:tav>
                                        <p:tav tm="100000">
                                          <p:val>
                                            <p:fltVal val="0"/>
                                          </p:val>
                                        </p:tav>
                                      </p:tavLst>
                                    </p:anim>
                                    <p:animEffect transition="in" filter="fade">
                                      <p:cBhvr>
                                        <p:cTn id="68" dur="10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xit" presetSubtype="32" fill="hold" grpId="1" nodeType="clickEffect">
                                  <p:stCondLst>
                                    <p:cond delay="0"/>
                                  </p:stCondLst>
                                  <p:childTnLst>
                                    <p:anim calcmode="lin" valueType="num">
                                      <p:cBhvr>
                                        <p:cTn id="72" dur="500"/>
                                        <p:tgtEl>
                                          <p:spTgt spid="9"/>
                                        </p:tgtEl>
                                        <p:attrNameLst>
                                          <p:attrName>ppt_w</p:attrName>
                                        </p:attrNameLst>
                                      </p:cBhvr>
                                      <p:tavLst>
                                        <p:tav tm="0">
                                          <p:val>
                                            <p:strVal val="ppt_w"/>
                                          </p:val>
                                        </p:tav>
                                        <p:tav tm="100000">
                                          <p:val>
                                            <p:fltVal val="0"/>
                                          </p:val>
                                        </p:tav>
                                      </p:tavLst>
                                    </p:anim>
                                    <p:anim calcmode="lin" valueType="num">
                                      <p:cBhvr>
                                        <p:cTn id="73" dur="500"/>
                                        <p:tgtEl>
                                          <p:spTgt spid="9"/>
                                        </p:tgtEl>
                                        <p:attrNameLst>
                                          <p:attrName>ppt_h</p:attrName>
                                        </p:attrNameLst>
                                      </p:cBhvr>
                                      <p:tavLst>
                                        <p:tav tm="0">
                                          <p:val>
                                            <p:strVal val="ppt_h"/>
                                          </p:val>
                                        </p:tav>
                                        <p:tav tm="100000">
                                          <p:val>
                                            <p:fltVal val="0"/>
                                          </p:val>
                                        </p:tav>
                                      </p:tavLst>
                                    </p:anim>
                                    <p:animEffect transition="out" filter="fade">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1000" fill="hold"/>
                                        <p:tgtEl>
                                          <p:spTgt spid="10"/>
                                        </p:tgtEl>
                                        <p:attrNameLst>
                                          <p:attrName>ppt_w</p:attrName>
                                        </p:attrNameLst>
                                      </p:cBhvr>
                                      <p:tavLst>
                                        <p:tav tm="0">
                                          <p:val>
                                            <p:fltVal val="0"/>
                                          </p:val>
                                        </p:tav>
                                        <p:tav tm="100000">
                                          <p:val>
                                            <p:strVal val="#ppt_w"/>
                                          </p:val>
                                        </p:tav>
                                      </p:tavLst>
                                    </p:anim>
                                    <p:anim calcmode="lin" valueType="num">
                                      <p:cBhvr>
                                        <p:cTn id="81" dur="1000" fill="hold"/>
                                        <p:tgtEl>
                                          <p:spTgt spid="10"/>
                                        </p:tgtEl>
                                        <p:attrNameLst>
                                          <p:attrName>ppt_h</p:attrName>
                                        </p:attrNameLst>
                                      </p:cBhvr>
                                      <p:tavLst>
                                        <p:tav tm="0">
                                          <p:val>
                                            <p:fltVal val="0"/>
                                          </p:val>
                                        </p:tav>
                                        <p:tav tm="100000">
                                          <p:val>
                                            <p:strVal val="#ppt_h"/>
                                          </p:val>
                                        </p:tav>
                                      </p:tavLst>
                                    </p:anim>
                                    <p:anim calcmode="lin" valueType="num">
                                      <p:cBhvr>
                                        <p:cTn id="82" dur="1000" fill="hold"/>
                                        <p:tgtEl>
                                          <p:spTgt spid="10"/>
                                        </p:tgtEl>
                                        <p:attrNameLst>
                                          <p:attrName>style.rotation</p:attrName>
                                        </p:attrNameLst>
                                      </p:cBhvr>
                                      <p:tavLst>
                                        <p:tav tm="0">
                                          <p:val>
                                            <p:fltVal val="90"/>
                                          </p:val>
                                        </p:tav>
                                        <p:tav tm="100000">
                                          <p:val>
                                            <p:fltVal val="0"/>
                                          </p:val>
                                        </p:tav>
                                      </p:tavLst>
                                    </p:anim>
                                    <p:animEffect transition="in" filter="fade">
                                      <p:cBhvr>
                                        <p:cTn id="83" dur="1000"/>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xit" presetSubtype="32" fill="hold" grpId="1" nodeType="clickEffect">
                                  <p:stCondLst>
                                    <p:cond delay="0"/>
                                  </p:stCondLst>
                                  <p:childTnLst>
                                    <p:anim calcmode="lin" valueType="num">
                                      <p:cBhvr>
                                        <p:cTn id="87" dur="500"/>
                                        <p:tgtEl>
                                          <p:spTgt spid="10"/>
                                        </p:tgtEl>
                                        <p:attrNameLst>
                                          <p:attrName>ppt_w</p:attrName>
                                        </p:attrNameLst>
                                      </p:cBhvr>
                                      <p:tavLst>
                                        <p:tav tm="0">
                                          <p:val>
                                            <p:strVal val="ppt_w"/>
                                          </p:val>
                                        </p:tav>
                                        <p:tav tm="100000">
                                          <p:val>
                                            <p:fltVal val="0"/>
                                          </p:val>
                                        </p:tav>
                                      </p:tavLst>
                                    </p:anim>
                                    <p:anim calcmode="lin" valueType="num">
                                      <p:cBhvr>
                                        <p:cTn id="88" dur="500"/>
                                        <p:tgtEl>
                                          <p:spTgt spid="10"/>
                                        </p:tgtEl>
                                        <p:attrNameLst>
                                          <p:attrName>ppt_h</p:attrName>
                                        </p:attrNameLst>
                                      </p:cBhvr>
                                      <p:tavLst>
                                        <p:tav tm="0">
                                          <p:val>
                                            <p:strVal val="ppt_h"/>
                                          </p:val>
                                        </p:tav>
                                        <p:tav tm="100000">
                                          <p:val>
                                            <p:fltVal val="0"/>
                                          </p:val>
                                        </p:tav>
                                      </p:tavLst>
                                    </p:anim>
                                    <p:animEffect transition="out" filter="fade">
                                      <p:cBhvr>
                                        <p:cTn id="89" dur="500"/>
                                        <p:tgtEl>
                                          <p:spTgt spid="10"/>
                                        </p:tgtEl>
                                      </p:cBhvr>
                                    </p:animEffect>
                                    <p:set>
                                      <p:cBhvr>
                                        <p:cTn id="9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animBg="1"/>
      <p:bldP spid="6" grpId="1" animBg="1"/>
      <p:bldP spid="7" grpId="0" animBg="1"/>
      <p:bldP spid="7" grpId="1" animBg="1"/>
      <p:bldP spid="8" grpId="0" animBg="1"/>
      <p:bldP spid="8" grpId="1" animBg="1"/>
      <p:bldP spid="9" grpId="0" bldLvl="0" animBg="1"/>
      <p:bldP spid="9" grpId="1" bldLvl="0" animBg="1"/>
      <p:bldP spid="10" grpId="0" bldLvl="0" animBg="1"/>
      <p:bldP spid="10" grpId="1"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Kết quả hình ảnh cho các tổ chức chuyên môn khác của liên hợp quốc"/>
          <p:cNvPicPr>
            <a:picLocks noChangeAspect="1"/>
          </p:cNvPicPr>
          <p:nvPr/>
        </p:nvPicPr>
        <p:blipFill>
          <a:blip r:embed="rId1"/>
          <a:stretch>
            <a:fillRect/>
          </a:stretch>
        </p:blipFill>
        <p:spPr>
          <a:xfrm>
            <a:off x="247650" y="769938"/>
            <a:ext cx="2389188" cy="1920875"/>
          </a:xfrm>
          <a:prstGeom prst="rect">
            <a:avLst/>
          </a:prstGeom>
          <a:noFill/>
          <a:ln w="9525">
            <a:noFill/>
          </a:ln>
        </p:spPr>
      </p:pic>
      <p:pic>
        <p:nvPicPr>
          <p:cNvPr id="26627" name="Picture 1"/>
          <p:cNvPicPr>
            <a:picLocks noChangeAspect="1"/>
          </p:cNvPicPr>
          <p:nvPr/>
        </p:nvPicPr>
        <p:blipFill>
          <a:blip r:embed="rId2"/>
          <a:stretch>
            <a:fillRect/>
          </a:stretch>
        </p:blipFill>
        <p:spPr>
          <a:xfrm>
            <a:off x="6073775" y="3752850"/>
            <a:ext cx="2501900" cy="2108200"/>
          </a:xfrm>
          <a:prstGeom prst="rect">
            <a:avLst/>
          </a:prstGeom>
          <a:noFill/>
          <a:ln w="9525">
            <a:noFill/>
          </a:ln>
        </p:spPr>
      </p:pic>
      <p:sp>
        <p:nvSpPr>
          <p:cNvPr id="26628" name="TextBox 2"/>
          <p:cNvSpPr txBox="1"/>
          <p:nvPr/>
        </p:nvSpPr>
        <p:spPr>
          <a:xfrm>
            <a:off x="3179763" y="2706688"/>
            <a:ext cx="2241550"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000" b="1" dirty="0">
                <a:latin typeface="Times New Roman" panose="02020603050405020304" pitchFamily="18" charset="0"/>
                <a:cs typeface="Times New Roman" panose="02020603050405020304" pitchFamily="18" charset="0"/>
              </a:rPr>
              <a:t>WHO -  Tổ chức Y tế thế giới</a:t>
            </a:r>
            <a:endParaRPr lang="en-US" altLang="en-US" sz="2000" b="1" dirty="0">
              <a:latin typeface="Times New Roman" panose="02020603050405020304" pitchFamily="18" charset="0"/>
              <a:ea typeface="Times New Roman" panose="02020603050405020304" pitchFamily="18" charset="0"/>
            </a:endParaRPr>
          </a:p>
        </p:txBody>
      </p:sp>
      <p:sp>
        <p:nvSpPr>
          <p:cNvPr id="26629" name="TextBox 3"/>
          <p:cNvSpPr txBox="1"/>
          <p:nvPr/>
        </p:nvSpPr>
        <p:spPr>
          <a:xfrm>
            <a:off x="25400" y="2789238"/>
            <a:ext cx="2867025"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000" b="1" dirty="0">
                <a:latin typeface="Times New Roman" panose="02020603050405020304" pitchFamily="18" charset="0"/>
                <a:cs typeface="Times New Roman" panose="02020603050405020304" pitchFamily="18" charset="0"/>
              </a:rPr>
              <a:t>Tổ chức Giáo dục, Khoa học, Văn hóa LHQ</a:t>
            </a:r>
            <a:endParaRPr lang="en-US" altLang="en-US" sz="2000" b="1" dirty="0">
              <a:latin typeface="Times New Roman" panose="02020603050405020304" pitchFamily="18" charset="0"/>
              <a:ea typeface="Times New Roman" panose="02020603050405020304" pitchFamily="18" charset="0"/>
            </a:endParaRPr>
          </a:p>
        </p:txBody>
      </p:sp>
      <p:pic>
        <p:nvPicPr>
          <p:cNvPr id="26630" name="Picture 7"/>
          <p:cNvPicPr>
            <a:picLocks noChangeAspect="1"/>
          </p:cNvPicPr>
          <p:nvPr/>
        </p:nvPicPr>
        <p:blipFill>
          <a:blip r:embed="rId3"/>
          <a:stretch>
            <a:fillRect/>
          </a:stretch>
        </p:blipFill>
        <p:spPr>
          <a:xfrm>
            <a:off x="6172200" y="873125"/>
            <a:ext cx="2214563" cy="1781175"/>
          </a:xfrm>
          <a:prstGeom prst="rect">
            <a:avLst/>
          </a:prstGeom>
          <a:noFill/>
          <a:ln w="9525">
            <a:noFill/>
          </a:ln>
        </p:spPr>
      </p:pic>
      <p:sp>
        <p:nvSpPr>
          <p:cNvPr id="26631" name="TextBox 8"/>
          <p:cNvSpPr txBox="1"/>
          <p:nvPr/>
        </p:nvSpPr>
        <p:spPr>
          <a:xfrm>
            <a:off x="5943600" y="2746375"/>
            <a:ext cx="2801938"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000" b="1" dirty="0">
                <a:latin typeface="Times New Roman" panose="02020603050405020304" pitchFamily="18" charset="0"/>
                <a:cs typeface="Times New Roman" panose="02020603050405020304" pitchFamily="18" charset="0"/>
              </a:rPr>
              <a:t>Tổ chức Lương thực v</a:t>
            </a:r>
            <a:r>
              <a:rPr lang="en-US" altLang="en-US" sz="2000" b="1" dirty="0">
                <a:latin typeface="Times New Roman" panose="02020603050405020304" pitchFamily="18" charset="0"/>
                <a:ea typeface="Times New Roman" panose="02020603050405020304" pitchFamily="18" charset="0"/>
              </a:rPr>
              <a:t>à</a:t>
            </a:r>
            <a:r>
              <a:rPr lang="en-US" altLang="en-US" sz="2000" b="1" dirty="0">
                <a:latin typeface="Times New Roman" panose="02020603050405020304" pitchFamily="18" charset="0"/>
                <a:cs typeface="Times New Roman" panose="02020603050405020304" pitchFamily="18" charset="0"/>
              </a:rPr>
              <a:t> nông nghiệp Thế giới</a:t>
            </a:r>
            <a:endParaRPr lang="en-US" altLang="en-US" sz="2000" b="1" dirty="0">
              <a:latin typeface="Times New Roman" panose="02020603050405020304" pitchFamily="18" charset="0"/>
              <a:ea typeface="Times New Roman" panose="02020603050405020304" pitchFamily="18" charset="0"/>
            </a:endParaRPr>
          </a:p>
        </p:txBody>
      </p:sp>
      <p:pic>
        <p:nvPicPr>
          <p:cNvPr id="26632" name="Picture 10" descr="397962-unicef"/>
          <p:cNvPicPr>
            <a:picLocks noChangeAspect="1"/>
          </p:cNvPicPr>
          <p:nvPr/>
        </p:nvPicPr>
        <p:blipFill>
          <a:blip r:embed="rId4"/>
          <a:stretch>
            <a:fillRect/>
          </a:stretch>
        </p:blipFill>
        <p:spPr>
          <a:xfrm>
            <a:off x="8575675" y="787400"/>
            <a:ext cx="3097213" cy="1825625"/>
          </a:xfrm>
          <a:prstGeom prst="rect">
            <a:avLst/>
          </a:prstGeom>
          <a:noFill/>
          <a:ln w="9525">
            <a:noFill/>
          </a:ln>
        </p:spPr>
      </p:pic>
      <p:sp>
        <p:nvSpPr>
          <p:cNvPr id="26633" name="TextBox 10"/>
          <p:cNvSpPr txBox="1"/>
          <p:nvPr/>
        </p:nvSpPr>
        <p:spPr>
          <a:xfrm>
            <a:off x="9156700" y="2768600"/>
            <a:ext cx="2273300"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000" b="1" dirty="0">
                <a:latin typeface="Times New Roman" panose="02020603050405020304" pitchFamily="18" charset="0"/>
                <a:cs typeface="Times New Roman" panose="02020603050405020304" pitchFamily="18" charset="0"/>
              </a:rPr>
              <a:t>UNICEF- Quỹ Nhi đồng LHQ</a:t>
            </a:r>
            <a:endParaRPr lang="en-US" altLang="en-US" sz="2000" b="1" dirty="0">
              <a:latin typeface="Times New Roman" panose="02020603050405020304" pitchFamily="18" charset="0"/>
              <a:ea typeface="Times New Roman" panose="02020603050405020304" pitchFamily="18" charset="0"/>
            </a:endParaRPr>
          </a:p>
        </p:txBody>
      </p:sp>
      <p:pic>
        <p:nvPicPr>
          <p:cNvPr id="26634" name="Picture 12"/>
          <p:cNvPicPr>
            <a:picLocks noChangeAspect="1"/>
          </p:cNvPicPr>
          <p:nvPr/>
        </p:nvPicPr>
        <p:blipFill>
          <a:blip r:embed="rId5"/>
          <a:stretch>
            <a:fillRect/>
          </a:stretch>
        </p:blipFill>
        <p:spPr>
          <a:xfrm>
            <a:off x="25400" y="3656013"/>
            <a:ext cx="3017838" cy="2284412"/>
          </a:xfrm>
          <a:prstGeom prst="rect">
            <a:avLst/>
          </a:prstGeom>
          <a:noFill/>
          <a:ln w="9525">
            <a:noFill/>
          </a:ln>
        </p:spPr>
      </p:pic>
      <p:pic>
        <p:nvPicPr>
          <p:cNvPr id="26635" name="Picture 13"/>
          <p:cNvPicPr>
            <a:picLocks noChangeAspect="1"/>
          </p:cNvPicPr>
          <p:nvPr/>
        </p:nvPicPr>
        <p:blipFill>
          <a:blip r:embed="rId6"/>
          <a:stretch>
            <a:fillRect/>
          </a:stretch>
        </p:blipFill>
        <p:spPr>
          <a:xfrm>
            <a:off x="3141663" y="3752850"/>
            <a:ext cx="2144712" cy="2108200"/>
          </a:xfrm>
          <a:prstGeom prst="rect">
            <a:avLst/>
          </a:prstGeom>
          <a:noFill/>
          <a:ln w="9525">
            <a:noFill/>
          </a:ln>
        </p:spPr>
      </p:pic>
      <p:pic>
        <p:nvPicPr>
          <p:cNvPr id="26636" name="Picture 5"/>
          <p:cNvPicPr>
            <a:picLocks noChangeAspect="1"/>
          </p:cNvPicPr>
          <p:nvPr/>
        </p:nvPicPr>
        <p:blipFill>
          <a:blip r:embed="rId7"/>
          <a:stretch>
            <a:fillRect/>
          </a:stretch>
        </p:blipFill>
        <p:spPr>
          <a:xfrm>
            <a:off x="3141663" y="671513"/>
            <a:ext cx="2436812" cy="1889125"/>
          </a:xfrm>
          <a:prstGeom prst="rect">
            <a:avLst/>
          </a:prstGeom>
          <a:noFill/>
          <a:ln w="9525">
            <a:noFill/>
          </a:ln>
        </p:spPr>
      </p:pic>
      <p:sp>
        <p:nvSpPr>
          <p:cNvPr id="26637" name="TextBox 14"/>
          <p:cNvSpPr txBox="1"/>
          <p:nvPr/>
        </p:nvSpPr>
        <p:spPr>
          <a:xfrm>
            <a:off x="177800" y="6024563"/>
            <a:ext cx="2252663"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000" b="1" dirty="0">
                <a:latin typeface="Times New Roman" panose="02020603050405020304" pitchFamily="18" charset="0"/>
                <a:cs typeface="Times New Roman" panose="02020603050405020304" pitchFamily="18" charset="0"/>
              </a:rPr>
              <a:t>IMF – Quỹ Tiền tệ thế giới</a:t>
            </a:r>
            <a:endParaRPr lang="en-US" altLang="en-US" sz="2000" b="1" dirty="0">
              <a:latin typeface="Times New Roman" panose="02020603050405020304" pitchFamily="18" charset="0"/>
              <a:ea typeface="Times New Roman" panose="02020603050405020304" pitchFamily="18" charset="0"/>
            </a:endParaRPr>
          </a:p>
        </p:txBody>
      </p:sp>
      <p:sp>
        <p:nvSpPr>
          <p:cNvPr id="26638" name="TextBox 15"/>
          <p:cNvSpPr txBox="1"/>
          <p:nvPr/>
        </p:nvSpPr>
        <p:spPr>
          <a:xfrm>
            <a:off x="2854325" y="6011863"/>
            <a:ext cx="2868613"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000" b="1" dirty="0">
                <a:latin typeface="Times New Roman" panose="02020603050405020304" pitchFamily="18" charset="0"/>
                <a:cs typeface="Times New Roman" panose="02020603050405020304" pitchFamily="18" charset="0"/>
              </a:rPr>
              <a:t>IAEA – Cơ quan năng lượng nguyên tử quốc tế</a:t>
            </a:r>
            <a:endParaRPr lang="en-US" altLang="en-US" sz="2000" b="1" dirty="0">
              <a:latin typeface="Times New Roman" panose="02020603050405020304" pitchFamily="18" charset="0"/>
              <a:ea typeface="Times New Roman" panose="02020603050405020304" pitchFamily="18" charset="0"/>
            </a:endParaRPr>
          </a:p>
        </p:txBody>
      </p:sp>
      <p:sp>
        <p:nvSpPr>
          <p:cNvPr id="26639" name="TextBox 16"/>
          <p:cNvSpPr txBox="1"/>
          <p:nvPr/>
        </p:nvSpPr>
        <p:spPr>
          <a:xfrm>
            <a:off x="6148388" y="6024563"/>
            <a:ext cx="2238375"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000" b="1" dirty="0">
                <a:latin typeface="Times New Roman" panose="02020603050405020304" pitchFamily="18" charset="0"/>
                <a:cs typeface="Times New Roman" panose="02020603050405020304" pitchFamily="18" charset="0"/>
              </a:rPr>
              <a:t>Tổ chức Lao động thế giới</a:t>
            </a:r>
            <a:endParaRPr lang="en-US" altLang="en-US" sz="2000" b="1" dirty="0">
              <a:latin typeface="Times New Roman" panose="02020603050405020304" pitchFamily="18" charset="0"/>
              <a:ea typeface="Times New Roman" panose="02020603050405020304" pitchFamily="18" charset="0"/>
            </a:endParaRPr>
          </a:p>
        </p:txBody>
      </p:sp>
      <p:pic>
        <p:nvPicPr>
          <p:cNvPr id="26640" name="Picture 6"/>
          <p:cNvPicPr>
            <a:picLocks noChangeAspect="1"/>
          </p:cNvPicPr>
          <p:nvPr/>
        </p:nvPicPr>
        <p:blipFill>
          <a:blip r:embed="rId8"/>
          <a:stretch>
            <a:fillRect/>
          </a:stretch>
        </p:blipFill>
        <p:spPr>
          <a:xfrm>
            <a:off x="9156700" y="3859213"/>
            <a:ext cx="2417763" cy="2001837"/>
          </a:xfrm>
          <a:prstGeom prst="rect">
            <a:avLst/>
          </a:prstGeom>
          <a:noFill/>
          <a:ln w="9525">
            <a:noFill/>
          </a:ln>
        </p:spPr>
      </p:pic>
      <p:sp>
        <p:nvSpPr>
          <p:cNvPr id="26641" name="TextBox 19"/>
          <p:cNvSpPr txBox="1"/>
          <p:nvPr/>
        </p:nvSpPr>
        <p:spPr>
          <a:xfrm>
            <a:off x="9475788" y="6084888"/>
            <a:ext cx="2236787"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000" b="1" dirty="0">
                <a:latin typeface="Times New Roman" panose="02020603050405020304" pitchFamily="18" charset="0"/>
                <a:cs typeface="Times New Roman" panose="02020603050405020304" pitchFamily="18" charset="0"/>
              </a:rPr>
              <a:t>Tổ chức Ngân h</a:t>
            </a:r>
            <a:r>
              <a:rPr lang="en-US" altLang="en-US" sz="2000" b="1" dirty="0">
                <a:latin typeface="Times New Roman" panose="02020603050405020304" pitchFamily="18" charset="0"/>
                <a:ea typeface="Times New Roman" panose="02020603050405020304" pitchFamily="18" charset="0"/>
              </a:rPr>
              <a:t>à</a:t>
            </a:r>
            <a:r>
              <a:rPr lang="en-US" altLang="en-US" sz="2000" b="1" dirty="0">
                <a:latin typeface="Times New Roman" panose="02020603050405020304" pitchFamily="18" charset="0"/>
                <a:cs typeface="Times New Roman" panose="02020603050405020304" pitchFamily="18" charset="0"/>
              </a:rPr>
              <a:t>ng thế giới</a:t>
            </a:r>
            <a:endParaRPr lang="en-US" altLang="en-US" sz="2000" b="1" dirty="0">
              <a:latin typeface="Times New Roman" panose="02020603050405020304" pitchFamily="18" charset="0"/>
              <a:ea typeface="Times New Roman" panose="02020603050405020304" pitchFamily="18" charset="0"/>
            </a:endParaRPr>
          </a:p>
        </p:txBody>
      </p:sp>
      <p:sp>
        <p:nvSpPr>
          <p:cNvPr id="26642" name="TextBox 9"/>
          <p:cNvSpPr txBox="1"/>
          <p:nvPr/>
        </p:nvSpPr>
        <p:spPr>
          <a:xfrm>
            <a:off x="365125" y="157163"/>
            <a:ext cx="11307763"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CÁC CƠ QUAN CHUYÊN MÔN KHÁC CỦA LIÊN HỢP QUỐC</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hepza.gov.vn/image/image_gallery?uuid=1ddc360e-f93b-4857-8c16-2e8eda78b204&amp;groupId=13025&amp;t=1411092638759"/>
          <p:cNvPicPr>
            <a:picLocks noChangeAspect="1"/>
          </p:cNvPicPr>
          <p:nvPr/>
        </p:nvPicPr>
        <p:blipFill>
          <a:blip r:embed="rId1"/>
          <a:stretch>
            <a:fillRect/>
          </a:stretch>
        </p:blipFill>
        <p:spPr>
          <a:xfrm>
            <a:off x="352425" y="574675"/>
            <a:ext cx="5748338" cy="5408613"/>
          </a:xfrm>
          <a:prstGeom prst="rect">
            <a:avLst/>
          </a:prstGeom>
          <a:noFill/>
          <a:ln w="9525">
            <a:noFill/>
          </a:ln>
        </p:spPr>
      </p:pic>
      <p:sp>
        <p:nvSpPr>
          <p:cNvPr id="27651" name="Rectangle 1"/>
          <p:cNvSpPr/>
          <p:nvPr/>
        </p:nvSpPr>
        <p:spPr>
          <a:xfrm>
            <a:off x="92075" y="6113463"/>
            <a:ext cx="12099925"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vi-VN" altLang="en-US" sz="2000" b="1" dirty="0">
                <a:solidFill>
                  <a:srgbClr val="0000FF"/>
                </a:solidFill>
                <a:latin typeface="Times New Roman" panose="02020603050405020304" pitchFamily="18" charset="0"/>
                <a:cs typeface="Times New Roman" panose="02020603050405020304" pitchFamily="18" charset="0"/>
              </a:rPr>
              <a:t>Quốc kỳ nước CHXHCN Việt Nam tung bay trước trụ sở Liên Hợp quốc trong lễ kết nạp Việt Nam l</a:t>
            </a:r>
            <a:r>
              <a:rPr lang="vi-VN" altLang="en-US" sz="2000" b="1" dirty="0">
                <a:solidFill>
                  <a:srgbClr val="0000FF"/>
                </a:solidFill>
                <a:latin typeface="Times New Roman" panose="02020603050405020304" pitchFamily="18" charset="0"/>
                <a:ea typeface="Times New Roman" panose="02020603050405020304" pitchFamily="18" charset="0"/>
              </a:rPr>
              <a:t>à</a:t>
            </a:r>
            <a:r>
              <a:rPr lang="vi-VN" altLang="en-US" sz="2000" b="1" dirty="0">
                <a:solidFill>
                  <a:srgbClr val="0000FF"/>
                </a:solidFill>
                <a:latin typeface="Times New Roman" panose="02020603050405020304" pitchFamily="18" charset="0"/>
                <a:cs typeface="Times New Roman" panose="02020603050405020304" pitchFamily="18" charset="0"/>
              </a:rPr>
              <a:t>m th</a:t>
            </a:r>
            <a:r>
              <a:rPr lang="vi-VN" altLang="en-US" sz="2000" b="1" dirty="0">
                <a:solidFill>
                  <a:srgbClr val="0000FF"/>
                </a:solidFill>
                <a:latin typeface="Times New Roman" panose="02020603050405020304" pitchFamily="18" charset="0"/>
                <a:ea typeface="Times New Roman" panose="02020603050405020304" pitchFamily="18" charset="0"/>
              </a:rPr>
              <a:t>à</a:t>
            </a:r>
            <a:r>
              <a:rPr lang="vi-VN" altLang="en-US" sz="2000" b="1" dirty="0">
                <a:solidFill>
                  <a:srgbClr val="0000FF"/>
                </a:solidFill>
                <a:latin typeface="Times New Roman" panose="02020603050405020304" pitchFamily="18" charset="0"/>
                <a:cs typeface="Times New Roman" panose="02020603050405020304" pitchFamily="18" charset="0"/>
              </a:rPr>
              <a:t>nh viên chính thức</a:t>
            </a:r>
            <a:r>
              <a:rPr lang="en-US" altLang="en-US" sz="2000" b="1" dirty="0">
                <a:solidFill>
                  <a:srgbClr val="0000FF"/>
                </a:solidFill>
                <a:latin typeface="Times New Roman" panose="02020603050405020304" pitchFamily="18" charset="0"/>
                <a:cs typeface="Times New Roman" panose="02020603050405020304" pitchFamily="18" charset="0"/>
              </a:rPr>
              <a:t> thứ 149</a:t>
            </a:r>
            <a:r>
              <a:rPr lang="vi-VN" altLang="en-US" sz="2000" b="1" dirty="0">
                <a:solidFill>
                  <a:srgbClr val="0000FF"/>
                </a:solidFill>
                <a:latin typeface="Times New Roman" panose="02020603050405020304" pitchFamily="18" charset="0"/>
                <a:cs typeface="Times New Roman" panose="02020603050405020304" pitchFamily="18" charset="0"/>
              </a:rPr>
              <a:t>, ng</a:t>
            </a:r>
            <a:r>
              <a:rPr lang="vi-VN" altLang="en-US" sz="2000" b="1" dirty="0">
                <a:solidFill>
                  <a:srgbClr val="0000FF"/>
                </a:solidFill>
                <a:latin typeface="Times New Roman" panose="02020603050405020304" pitchFamily="18" charset="0"/>
                <a:ea typeface="Times New Roman" panose="02020603050405020304" pitchFamily="18" charset="0"/>
              </a:rPr>
              <a:t>à</a:t>
            </a:r>
            <a:r>
              <a:rPr lang="vi-VN" altLang="en-US" sz="2000" b="1" dirty="0">
                <a:solidFill>
                  <a:srgbClr val="0000FF"/>
                </a:solidFill>
                <a:latin typeface="Times New Roman" panose="02020603050405020304" pitchFamily="18" charset="0"/>
                <a:cs typeface="Times New Roman" panose="02020603050405020304" pitchFamily="18" charset="0"/>
              </a:rPr>
              <a:t>y 20/9/1977</a:t>
            </a:r>
            <a:r>
              <a:rPr lang="en-US" altLang="en-US" sz="2000" b="1" dirty="0">
                <a:solidFill>
                  <a:srgbClr val="0000FF"/>
                </a:solidFill>
                <a:latin typeface="Times New Roman" panose="02020603050405020304" pitchFamily="18" charset="0"/>
                <a:cs typeface="Times New Roman" panose="02020603050405020304" pitchFamily="18" charset="0"/>
              </a:rPr>
              <a:t> (đại diện Việt Nam: bộ trưởng Bộ Ngoại giao Nguyễn Duy Trinh)</a:t>
            </a:r>
            <a:endParaRPr lang="en-US" altLang="en-US" sz="2000" b="1" dirty="0">
              <a:latin typeface="Times New Roman" panose="02020603050405020304" pitchFamily="18" charset="0"/>
              <a:ea typeface="Times New Roman" panose="02020603050405020304" pitchFamily="18" charset="0"/>
            </a:endParaRPr>
          </a:p>
        </p:txBody>
      </p:sp>
      <p:pic>
        <p:nvPicPr>
          <p:cNvPr id="27652" name="Picture 2"/>
          <p:cNvPicPr>
            <a:picLocks noChangeAspect="1"/>
          </p:cNvPicPr>
          <p:nvPr/>
        </p:nvPicPr>
        <p:blipFill>
          <a:blip r:embed="rId2"/>
          <a:stretch>
            <a:fillRect/>
          </a:stretch>
        </p:blipFill>
        <p:spPr>
          <a:xfrm>
            <a:off x="6324600" y="574675"/>
            <a:ext cx="5238750" cy="5408613"/>
          </a:xfrm>
          <a:prstGeom prst="rect">
            <a:avLst/>
          </a:prstGeom>
          <a:noFill/>
          <a:ln w="9525">
            <a:noFill/>
          </a:ln>
        </p:spPr>
      </p:pic>
      <p:sp>
        <p:nvSpPr>
          <p:cNvPr id="27653" name="TextBox 3"/>
          <p:cNvSpPr txBox="1"/>
          <p:nvPr/>
        </p:nvSpPr>
        <p:spPr>
          <a:xfrm>
            <a:off x="1319213" y="0"/>
            <a:ext cx="10085387"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MỐI QUAN HỆ VIỆT NAM – LIÊN HỢP QUỐC</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Kết quả hình ảnh cho Việt Nam trở thành viên không thường trực hội đồng bảo an"/>
          <p:cNvPicPr>
            <a:picLocks noChangeAspect="1"/>
          </p:cNvPicPr>
          <p:nvPr/>
        </p:nvPicPr>
        <p:blipFill>
          <a:blip r:embed="rId1"/>
          <a:stretch>
            <a:fillRect/>
          </a:stretch>
        </p:blipFill>
        <p:spPr>
          <a:xfrm>
            <a:off x="1754188" y="458788"/>
            <a:ext cx="9131300" cy="5094287"/>
          </a:xfrm>
          <a:prstGeom prst="rect">
            <a:avLst/>
          </a:prstGeom>
          <a:noFill/>
          <a:ln w="9525">
            <a:noFill/>
          </a:ln>
        </p:spPr>
      </p:pic>
      <p:sp>
        <p:nvSpPr>
          <p:cNvPr id="28675" name="Rectangle 1"/>
          <p:cNvSpPr/>
          <p:nvPr/>
        </p:nvSpPr>
        <p:spPr>
          <a:xfrm>
            <a:off x="1792288" y="5827713"/>
            <a:ext cx="9093200" cy="7699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200" b="1" dirty="0">
                <a:solidFill>
                  <a:srgbClr val="C00000"/>
                </a:solidFill>
                <a:latin typeface="Times New Roman" panose="02020603050405020304" pitchFamily="18" charset="0"/>
                <a:cs typeface="Times New Roman" panose="02020603050405020304" pitchFamily="18" charset="0"/>
              </a:rPr>
              <a:t>Ng</a:t>
            </a:r>
            <a:r>
              <a:rPr lang="en-US" altLang="en-US" sz="2200" b="1" dirty="0">
                <a:solidFill>
                  <a:srgbClr val="C00000"/>
                </a:solidFill>
                <a:latin typeface="Times New Roman" panose="02020603050405020304" pitchFamily="18" charset="0"/>
                <a:ea typeface="Times New Roman" panose="02020603050405020304" pitchFamily="18" charset="0"/>
              </a:rPr>
              <a:t>à</a:t>
            </a:r>
            <a:r>
              <a:rPr lang="en-US" altLang="en-US" sz="2200" b="1" dirty="0">
                <a:solidFill>
                  <a:srgbClr val="C00000"/>
                </a:solidFill>
                <a:latin typeface="Times New Roman" panose="02020603050405020304" pitchFamily="18" charset="0"/>
                <a:cs typeface="Times New Roman" panose="02020603050405020304" pitchFamily="18" charset="0"/>
              </a:rPr>
              <a:t>y 16/10/2007, </a:t>
            </a:r>
            <a:r>
              <a:rPr lang="vi-VN" altLang="en-US" sz="2200" b="1" dirty="0">
                <a:solidFill>
                  <a:srgbClr val="C00000"/>
                </a:solidFill>
                <a:latin typeface="Times New Roman" panose="02020603050405020304" pitchFamily="18" charset="0"/>
                <a:cs typeface="Times New Roman" panose="02020603050405020304" pitchFamily="18" charset="0"/>
              </a:rPr>
              <a:t>V</a:t>
            </a:r>
            <a:r>
              <a:rPr lang="en-US" altLang="en-US" sz="2200" b="1" dirty="0">
                <a:solidFill>
                  <a:srgbClr val="C00000"/>
                </a:solidFill>
                <a:latin typeface="Times New Roman" panose="02020603050405020304" pitchFamily="18" charset="0"/>
                <a:cs typeface="Times New Roman" panose="02020603050405020304" pitchFamily="18" charset="0"/>
              </a:rPr>
              <a:t>iệt </a:t>
            </a:r>
            <a:r>
              <a:rPr lang="vi-VN" altLang="en-US" sz="2200" b="1" dirty="0">
                <a:solidFill>
                  <a:srgbClr val="C00000"/>
                </a:solidFill>
                <a:latin typeface="Times New Roman" panose="02020603050405020304" pitchFamily="18" charset="0"/>
                <a:cs typeface="Times New Roman" panose="02020603050405020304" pitchFamily="18" charset="0"/>
              </a:rPr>
              <a:t>N</a:t>
            </a:r>
            <a:r>
              <a:rPr lang="en-US" altLang="en-US" sz="2200" b="1" dirty="0">
                <a:solidFill>
                  <a:srgbClr val="C00000"/>
                </a:solidFill>
                <a:latin typeface="Times New Roman" panose="02020603050405020304" pitchFamily="18" charset="0"/>
                <a:cs typeface="Times New Roman" panose="02020603050405020304" pitchFamily="18" charset="0"/>
              </a:rPr>
              <a:t>am</a:t>
            </a:r>
            <a:r>
              <a:rPr lang="vi-VN" altLang="en-US" sz="2200" b="1" dirty="0">
                <a:solidFill>
                  <a:srgbClr val="C00000"/>
                </a:solidFill>
                <a:latin typeface="Times New Roman" panose="02020603050405020304" pitchFamily="18" charset="0"/>
                <a:cs typeface="Times New Roman" panose="02020603050405020304" pitchFamily="18" charset="0"/>
              </a:rPr>
              <a:t> chính thức trở th</a:t>
            </a:r>
            <a:r>
              <a:rPr lang="vi-VN" altLang="en-US" sz="2200" b="1" dirty="0">
                <a:solidFill>
                  <a:srgbClr val="C00000"/>
                </a:solidFill>
                <a:latin typeface="Times New Roman" panose="02020603050405020304" pitchFamily="18" charset="0"/>
                <a:ea typeface="Times New Roman" panose="02020603050405020304" pitchFamily="18" charset="0"/>
              </a:rPr>
              <a:t>à</a:t>
            </a:r>
            <a:r>
              <a:rPr lang="vi-VN" altLang="en-US" sz="2200" b="1" dirty="0">
                <a:solidFill>
                  <a:srgbClr val="C00000"/>
                </a:solidFill>
                <a:latin typeface="Times New Roman" panose="02020603050405020304" pitchFamily="18" charset="0"/>
                <a:cs typeface="Times New Roman" panose="02020603050405020304" pitchFamily="18" charset="0"/>
              </a:rPr>
              <a:t>nh</a:t>
            </a:r>
            <a:r>
              <a:rPr lang="en-US" altLang="en-US" sz="2200" b="1" dirty="0">
                <a:solidFill>
                  <a:srgbClr val="C00000"/>
                </a:solidFill>
                <a:latin typeface="Times New Roman" panose="02020603050405020304" pitchFamily="18" charset="0"/>
                <a:cs typeface="Times New Roman" panose="02020603050405020304" pitchFamily="18" charset="0"/>
              </a:rPr>
              <a:t> Ủy </a:t>
            </a:r>
            <a:r>
              <a:rPr lang="vi-VN" altLang="en-US" sz="2200" b="1" dirty="0">
                <a:solidFill>
                  <a:srgbClr val="C00000"/>
                </a:solidFill>
                <a:latin typeface="Times New Roman" panose="02020603050405020304" pitchFamily="18" charset="0"/>
                <a:cs typeface="Times New Roman" panose="02020603050405020304" pitchFamily="18" charset="0"/>
              </a:rPr>
              <a:t>viên không thường trực Hội đồng Bảo an LHQ nhiệm kỳ 2008-2009.</a:t>
            </a:r>
            <a:endParaRPr lang="en-US" altLang="en-US" sz="2200"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3513" y="476250"/>
            <a:ext cx="12001500" cy="5753100"/>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5000"/>
              </a:lnSpc>
              <a:spcBef>
                <a:spcPct val="0"/>
              </a:spcBef>
              <a:buFontTx/>
              <a:buNone/>
            </a:pPr>
            <a:r>
              <a:rPr lang="fr-FR" altLang="vi-VN" sz="3200" b="1" u="sng" dirty="0">
                <a:solidFill>
                  <a:srgbClr val="0070C0"/>
                </a:solidFill>
                <a:latin typeface="Times New Roman" panose="02020603050405020304" pitchFamily="18" charset="0"/>
                <a:cs typeface="Times New Roman" panose="02020603050405020304" pitchFamily="18" charset="0"/>
              </a:rPr>
              <a:t>Câu </a:t>
            </a:r>
            <a:r>
              <a:rPr lang="en-US" altLang="fr-FR" sz="3200" b="1" u="sng" dirty="0">
                <a:solidFill>
                  <a:srgbClr val="0070C0"/>
                </a:solidFill>
                <a:latin typeface="Times New Roman" panose="02020603050405020304" pitchFamily="18" charset="0"/>
                <a:cs typeface="Times New Roman" panose="02020603050405020304" pitchFamily="18" charset="0"/>
              </a:rPr>
              <a:t>1</a:t>
            </a:r>
            <a:r>
              <a:rPr lang="fr-FR" altLang="vi-VN" sz="3200" b="1" u="sng" dirty="0">
                <a:solidFill>
                  <a:srgbClr val="0070C0"/>
                </a:solidFill>
                <a:latin typeface="Times New Roman" panose="02020603050405020304" pitchFamily="18" charset="0"/>
                <a:cs typeface="Times New Roman" panose="02020603050405020304" pitchFamily="18" charset="0"/>
              </a:rPr>
              <a:t>.</a:t>
            </a:r>
            <a:r>
              <a:rPr lang="fr-FR" altLang="vi-VN" sz="3200" u="sng" dirty="0">
                <a:solidFill>
                  <a:srgbClr val="0070C0"/>
                </a:solidFill>
                <a:latin typeface="Times New Roman" panose="02020603050405020304" pitchFamily="18" charset="0"/>
                <a:cs typeface="Times New Roman" panose="02020603050405020304" pitchFamily="18" charset="0"/>
              </a:rPr>
              <a:t> </a:t>
            </a:r>
            <a:r>
              <a:rPr lang="fr-FR" altLang="vi-VN" sz="3200" i="1" dirty="0">
                <a:solidFill>
                  <a:srgbClr val="0070C0"/>
                </a:solidFill>
                <a:latin typeface="Times New Roman" panose="02020603050405020304" pitchFamily="18" charset="0"/>
                <a:cs typeface="Times New Roman" panose="02020603050405020304" pitchFamily="18" charset="0"/>
              </a:rPr>
              <a:t>Cơ quan n</a:t>
            </a:r>
            <a:r>
              <a:rPr lang="fr-FR" altLang="vi-VN" sz="3200" i="1" dirty="0">
                <a:solidFill>
                  <a:srgbClr val="0070C0"/>
                </a:solidFill>
                <a:latin typeface="Times New Roman" panose="02020603050405020304" pitchFamily="18" charset="0"/>
                <a:ea typeface="Times New Roman" panose="02020603050405020304" pitchFamily="18" charset="0"/>
              </a:rPr>
              <a:t>à</a:t>
            </a:r>
            <a:r>
              <a:rPr lang="fr-FR" altLang="vi-VN" sz="3200" i="1" dirty="0">
                <a:solidFill>
                  <a:srgbClr val="0070C0"/>
                </a:solidFill>
                <a:latin typeface="Times New Roman" panose="02020603050405020304" pitchFamily="18" charset="0"/>
                <a:cs typeface="Times New Roman" panose="02020603050405020304" pitchFamily="18" charset="0"/>
              </a:rPr>
              <a:t>o của Liên hợp quốc có sự tham gia đầy đủ đại diện các th</a:t>
            </a:r>
            <a:r>
              <a:rPr lang="fr-FR" altLang="vi-VN" sz="3200" i="1" dirty="0">
                <a:solidFill>
                  <a:srgbClr val="0070C0"/>
                </a:solidFill>
                <a:latin typeface="Times New Roman" panose="02020603050405020304" pitchFamily="18" charset="0"/>
                <a:ea typeface="Times New Roman" panose="02020603050405020304" pitchFamily="18" charset="0"/>
              </a:rPr>
              <a:t>à</a:t>
            </a:r>
            <a:r>
              <a:rPr lang="fr-FR" altLang="vi-VN" sz="3200" i="1" dirty="0">
                <a:solidFill>
                  <a:srgbClr val="0070C0"/>
                </a:solidFill>
                <a:latin typeface="Times New Roman" panose="02020603050405020304" pitchFamily="18" charset="0"/>
                <a:cs typeface="Times New Roman" panose="02020603050405020304" pitchFamily="18" charset="0"/>
              </a:rPr>
              <a:t>nh viên mỗi năm họp một lần? </a:t>
            </a:r>
            <a:endParaRPr lang="vi-VN" altLang="vi-VN" sz="3200" i="1" dirty="0">
              <a:solidFill>
                <a:srgbClr val="0070C0"/>
              </a:solidFill>
              <a:cs typeface="Calibri" panose="020F0502020204030204" pitchFamily="34" charset="0"/>
            </a:endParaRPr>
          </a:p>
          <a:p>
            <a:pPr marL="0" lvl="0" indent="0" algn="just" eaLnBrk="1" hangingPunct="1">
              <a:lnSpc>
                <a:spcPct val="115000"/>
              </a:lnSpc>
              <a:spcBef>
                <a:spcPct val="0"/>
              </a:spcBef>
              <a:buFontTx/>
              <a:buAutoNum type="alphaUcPeriod"/>
            </a:pPr>
            <a:r>
              <a:rPr lang="en-US" altLang="vi-VN" sz="3200" dirty="0">
                <a:latin typeface="Times New Roman" panose="02020603050405020304" pitchFamily="18" charset="0"/>
                <a:cs typeface="Times New Roman" panose="02020603050405020304" pitchFamily="18" charset="0"/>
              </a:rPr>
              <a:t>Ban thư kí.                                     B. Hội đồng bảo an.      </a:t>
            </a:r>
            <a:endParaRPr lang="en-US" altLang="vi-VN" sz="3200" dirty="0">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FontTx/>
              <a:buNone/>
            </a:pPr>
            <a:r>
              <a:rPr lang="en-US" altLang="vi-VN" sz="3200" dirty="0">
                <a:latin typeface="Times New Roman" panose="02020603050405020304" pitchFamily="18" charset="0"/>
                <a:cs typeface="Times New Roman" panose="02020603050405020304" pitchFamily="18" charset="0"/>
              </a:rPr>
              <a:t>C. Hội đồng quản thác.                       D. Đại hội đồng. </a:t>
            </a:r>
            <a:endParaRPr lang="vi-VN" altLang="vi-VN" sz="3200" dirty="0">
              <a:cs typeface="Calibri" panose="020F0502020204030204" pitchFamily="34" charset="0"/>
            </a:endParaRPr>
          </a:p>
          <a:p>
            <a:pPr marL="0" lvl="0" indent="0" algn="just" eaLnBrk="1" hangingPunct="1">
              <a:lnSpc>
                <a:spcPct val="115000"/>
              </a:lnSpc>
              <a:spcBef>
                <a:spcPct val="0"/>
              </a:spcBef>
              <a:buFontTx/>
              <a:buNone/>
            </a:pPr>
            <a:r>
              <a:rPr lang="en-US" altLang="vi-VN" sz="3200" b="1" u="sng" dirty="0">
                <a:solidFill>
                  <a:srgbClr val="0070C0"/>
                </a:solidFill>
                <a:latin typeface="Times New Roman" panose="02020603050405020304" pitchFamily="18" charset="0"/>
                <a:cs typeface="Times New Roman" panose="02020603050405020304" pitchFamily="18" charset="0"/>
              </a:rPr>
              <a:t>Câu 2</a:t>
            </a:r>
            <a:r>
              <a:rPr lang="en-US" altLang="vi-VN" sz="3200" b="1" dirty="0">
                <a:solidFill>
                  <a:srgbClr val="0070C0"/>
                </a:solidFill>
                <a:latin typeface="Times New Roman" panose="02020603050405020304" pitchFamily="18" charset="0"/>
                <a:cs typeface="Times New Roman" panose="02020603050405020304" pitchFamily="18" charset="0"/>
              </a:rPr>
              <a:t>.</a:t>
            </a:r>
            <a:r>
              <a:rPr lang="en-US" altLang="vi-VN" sz="3200" dirty="0">
                <a:solidFill>
                  <a:srgbClr val="0070C0"/>
                </a:solidFill>
                <a:latin typeface="Times New Roman" panose="02020603050405020304" pitchFamily="18" charset="0"/>
                <a:cs typeface="Times New Roman" panose="02020603050405020304" pitchFamily="18" charset="0"/>
              </a:rPr>
              <a:t> </a:t>
            </a:r>
            <a:r>
              <a:rPr lang="en-US" altLang="vi-VN" sz="3200" i="1" dirty="0">
                <a:solidFill>
                  <a:srgbClr val="0070C0"/>
                </a:solidFill>
                <a:latin typeface="Times New Roman" panose="02020603050405020304" pitchFamily="18" charset="0"/>
                <a:cs typeface="Times New Roman" panose="02020603050405020304" pitchFamily="18" charset="0"/>
              </a:rPr>
              <a:t>Năm nước lớn l</a:t>
            </a:r>
            <a:r>
              <a:rPr lang="en-US" altLang="vi-VN" sz="3200" i="1" dirty="0">
                <a:solidFill>
                  <a:srgbClr val="0070C0"/>
                </a:solidFill>
                <a:latin typeface="Times New Roman" panose="02020603050405020304" pitchFamily="18" charset="0"/>
                <a:ea typeface="Times New Roman" panose="02020603050405020304" pitchFamily="18" charset="0"/>
              </a:rPr>
              <a:t>à</a:t>
            </a:r>
            <a:r>
              <a:rPr lang="en-US" altLang="vi-VN" sz="3200" i="1" dirty="0">
                <a:solidFill>
                  <a:srgbClr val="0070C0"/>
                </a:solidFill>
                <a:latin typeface="Times New Roman" panose="02020603050405020304" pitchFamily="18" charset="0"/>
                <a:cs typeface="Times New Roman" panose="02020603050405020304" pitchFamily="18" charset="0"/>
              </a:rPr>
              <a:t> Ủy viên thường trực, không bao giờ thay đổi của Hội đồng bảo an Liên Hợp Quốc gồm: </a:t>
            </a:r>
            <a:endParaRPr lang="vi-VN" altLang="vi-VN" sz="3200" i="1" dirty="0">
              <a:solidFill>
                <a:srgbClr val="0070C0"/>
              </a:solidFill>
              <a:cs typeface="Calibri" panose="020F0502020204030204" pitchFamily="34" charset="0"/>
            </a:endParaRPr>
          </a:p>
          <a:p>
            <a:pPr marL="0" lvl="0" indent="0" algn="just" eaLnBrk="1" hangingPunct="1">
              <a:lnSpc>
                <a:spcPct val="115000"/>
              </a:lnSpc>
              <a:spcBef>
                <a:spcPct val="0"/>
              </a:spcBef>
              <a:buFontTx/>
              <a:buNone/>
            </a:pPr>
            <a:r>
              <a:rPr lang="en-US" altLang="vi-VN" sz="3200" dirty="0">
                <a:latin typeface="Times New Roman" panose="02020603050405020304" pitchFamily="18" charset="0"/>
                <a:cs typeface="Times New Roman" panose="02020603050405020304" pitchFamily="18" charset="0"/>
              </a:rPr>
              <a:t>A. Liên Xô- Mỹ - Anh - Pháp - Trung Quốc.        </a:t>
            </a:r>
            <a:endParaRPr lang="en-US" altLang="vi-VN" sz="3200" dirty="0">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FontTx/>
              <a:buNone/>
            </a:pPr>
            <a:r>
              <a:rPr lang="en-US" altLang="vi-VN" sz="3200" dirty="0">
                <a:latin typeface="Times New Roman" panose="02020603050405020304" pitchFamily="18" charset="0"/>
                <a:cs typeface="Times New Roman" panose="02020603050405020304" pitchFamily="18" charset="0"/>
              </a:rPr>
              <a:t>B. Mỹ - Anh - Pháp - Đức - Nhật. </a:t>
            </a:r>
            <a:endParaRPr lang="vi-VN" altLang="vi-VN" sz="3200" dirty="0">
              <a:cs typeface="Calibri" panose="020F0502020204030204" pitchFamily="34" charset="0"/>
            </a:endParaRPr>
          </a:p>
          <a:p>
            <a:pPr marL="0" lvl="0" indent="0" algn="just" eaLnBrk="1" hangingPunct="1">
              <a:lnSpc>
                <a:spcPct val="115000"/>
              </a:lnSpc>
              <a:spcBef>
                <a:spcPct val="0"/>
              </a:spcBef>
              <a:buFontTx/>
              <a:buNone/>
            </a:pPr>
            <a:r>
              <a:rPr lang="en-US" altLang="vi-VN" sz="3200" dirty="0">
                <a:latin typeface="Times New Roman" panose="02020603050405020304" pitchFamily="18" charset="0"/>
                <a:cs typeface="Times New Roman" panose="02020603050405020304" pitchFamily="18" charset="0"/>
              </a:rPr>
              <a:t>C. Trung Quốc - Nhật -Ấn Độ -H</a:t>
            </a:r>
            <a:r>
              <a:rPr lang="en-US" altLang="vi-VN" sz="3200" dirty="0">
                <a:latin typeface="Times New Roman" panose="02020603050405020304" pitchFamily="18" charset="0"/>
                <a:ea typeface="Times New Roman" panose="02020603050405020304" pitchFamily="18" charset="0"/>
              </a:rPr>
              <a:t>à</a:t>
            </a:r>
            <a:r>
              <a:rPr lang="en-US" altLang="vi-VN" sz="3200" dirty="0">
                <a:latin typeface="Times New Roman" panose="02020603050405020304" pitchFamily="18" charset="0"/>
                <a:cs typeface="Times New Roman" panose="02020603050405020304" pitchFamily="18" charset="0"/>
              </a:rPr>
              <a:t>n Quốc.            </a:t>
            </a:r>
            <a:endParaRPr lang="en-US" altLang="vi-VN" sz="3200" dirty="0">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FontTx/>
              <a:buNone/>
            </a:pPr>
            <a:r>
              <a:rPr lang="en-US" altLang="vi-VN" sz="3200" dirty="0">
                <a:latin typeface="Times New Roman" panose="02020603050405020304" pitchFamily="18" charset="0"/>
                <a:cs typeface="Times New Roman" panose="02020603050405020304" pitchFamily="18" charset="0"/>
              </a:rPr>
              <a:t>D. Anh - Pháp -Nhật - Việt Nam -Mỹ. </a:t>
            </a:r>
            <a:endParaRPr lang="vi-VN" altLang="vi-VN" sz="3200" dirty="0">
              <a:ea typeface="Calibri" panose="020F0502020204030204" pitchFamily="34" charset="0"/>
            </a:endParaRPr>
          </a:p>
        </p:txBody>
      </p:sp>
      <p:sp>
        <p:nvSpPr>
          <p:cNvPr id="6" name="Flowchart: Terminator 5"/>
          <p:cNvSpPr/>
          <p:nvPr/>
        </p:nvSpPr>
        <p:spPr>
          <a:xfrm>
            <a:off x="6186488" y="2276475"/>
            <a:ext cx="649288" cy="431800"/>
          </a:xfrm>
          <a:prstGeom prst="flowChartTermina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
        <p:nvSpPr>
          <p:cNvPr id="7" name="Flowchart: Terminator 6"/>
          <p:cNvSpPr/>
          <p:nvPr/>
        </p:nvSpPr>
        <p:spPr>
          <a:xfrm>
            <a:off x="163513" y="3933825"/>
            <a:ext cx="603250" cy="503238"/>
          </a:xfrm>
          <a:prstGeom prst="flowChartTermina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p:nvPr/>
        </p:nvSpPr>
        <p:spPr>
          <a:xfrm>
            <a:off x="60534" y="188640"/>
            <a:ext cx="11434236" cy="584775"/>
          </a:xfrm>
          <a:prstGeom prst="rect">
            <a:avLst/>
          </a:prstGeom>
          <a:noFill/>
          <a:ln w="9525">
            <a:noFill/>
          </a:ln>
        </p:spPr>
        <p:txBody>
          <a:bodyPr wrap="square">
            <a:spAutoFit/>
          </a:bodyPr>
          <a:lstStyle/>
          <a:p>
            <a:pPr marL="457200" indent="-457200" algn="just"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III. </a:t>
            </a:r>
            <a:r>
              <a:rPr lang="en-US" altLang="en-US" sz="3200" b="1" dirty="0">
                <a:solidFill>
                  <a:srgbClr val="FF0000"/>
                </a:solidFill>
                <a:latin typeface="Times New Roman" panose="02020603050405020304" pitchFamily="18" charset="0"/>
                <a:cs typeface="Times New Roman" panose="02020603050405020304" pitchFamily="18" charset="0"/>
              </a:rPr>
              <a:t>Mâu thuẫn Đông – Tây v</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 sự khởi đầu của chiến tranh lạnh</a:t>
            </a:r>
            <a:endParaRPr lang="en-US" altLang="en-US" sz="3200" dirty="0">
              <a:latin typeface="Times New Roman" panose="02020603050405020304" pitchFamily="18" charset="0"/>
              <a:ea typeface="Times New Roman" panose="02020603050405020304" pitchFamily="18" charset="0"/>
            </a:endParaRPr>
          </a:p>
        </p:txBody>
      </p:sp>
      <p:sp>
        <p:nvSpPr>
          <p:cNvPr id="2" name="Text Box 1"/>
          <p:cNvSpPr txBox="1"/>
          <p:nvPr/>
        </p:nvSpPr>
        <p:spPr>
          <a:xfrm>
            <a:off x="335360" y="938823"/>
            <a:ext cx="10436225" cy="1038860"/>
          </a:xfrm>
          <a:prstGeom prst="rect">
            <a:avLst/>
          </a:prstGeom>
          <a:noFill/>
        </p:spPr>
        <p:txBody>
          <a:bodyPr wrap="square" rtlCol="0" anchor="t">
            <a:spAutoFit/>
          </a:bodyPr>
          <a:lstStyle/>
          <a:p>
            <a:pPr algn="just">
              <a:lnSpc>
                <a:spcPct val="110000"/>
              </a:lnSpc>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Sau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thế</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giới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thứ</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hai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quan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hệ</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Xô</a:t>
            </a:r>
            <a:r>
              <a:rPr lang="en-US" sz="2800" dirty="0">
                <a:solidFill>
                  <a:srgbClr val="002060"/>
                </a:solidFill>
                <a:latin typeface="Times New Roman" panose="02020603050405020304" pitchFamily="18" charset="0"/>
                <a:cs typeface="Times New Roman" panose="02020603050405020304" pitchFamily="18" charset="0"/>
              </a:rPr>
              <a:t> - </a:t>
            </a:r>
            <a:r>
              <a:rPr lang="en-US" sz="2800" dirty="0" err="1">
                <a:solidFill>
                  <a:srgbClr val="002060"/>
                </a:solidFill>
                <a:latin typeface="Times New Roman" panose="02020603050405020304" pitchFamily="18" charset="0"/>
                <a:cs typeface="Times New Roman" panose="02020603050405020304" pitchFamily="18" charset="0"/>
              </a:rPr>
              <a:t>Mỹ</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chóng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chuyển</a:t>
            </a:r>
            <a:r>
              <a:rPr lang="en-US" sz="2800" dirty="0">
                <a:solidFill>
                  <a:srgbClr val="002060"/>
                </a:solidFill>
                <a:latin typeface="Times New Roman" panose="02020603050405020304" pitchFamily="18" charset="0"/>
                <a:cs typeface="Times New Roman" panose="02020603050405020304" pitchFamily="18" charset="0"/>
              </a:rPr>
              <a:t> sang </a:t>
            </a:r>
            <a:r>
              <a:rPr lang="en-US" sz="2800" dirty="0" err="1">
                <a:solidFill>
                  <a:srgbClr val="002060"/>
                </a:solidFill>
                <a:latin typeface="Times New Roman" panose="02020603050405020304" pitchFamily="18" charset="0"/>
                <a:cs typeface="Times New Roman" panose="02020603050405020304" pitchFamily="18" charset="0"/>
              </a:rPr>
              <a:t>thế</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đối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đầu</a:t>
            </a:r>
            <a:r>
              <a:rPr lang="en-US" sz="2800" dirty="0">
                <a:solidFill>
                  <a:srgbClr val="002060"/>
                </a:solidFill>
                <a:latin typeface="Times New Roman" panose="02020603050405020304" pitchFamily="18" charset="0"/>
                <a:cs typeface="Times New Roman" panose="02020603050405020304" pitchFamily="18" charset="0"/>
              </a:rPr>
              <a:t>. </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129922" y="4437112"/>
            <a:ext cx="11880175" cy="1953420"/>
          </a:xfrm>
          <a:prstGeom prst="rect">
            <a:avLst/>
          </a:prstGeom>
          <a:noFill/>
        </p:spPr>
        <p:txBody>
          <a:bodyPr wrap="none" rtlCol="0">
            <a:spAutoFit/>
          </a:bodyPr>
          <a:lstStyle/>
          <a:p>
            <a:pPr algn="just">
              <a:lnSpc>
                <a:spcPct val="110000"/>
              </a:lnSpc>
            </a:pPr>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b="1" u="sng" dirty="0" smtClean="0">
                <a:solidFill>
                  <a:srgbClr val="002060"/>
                </a:solidFill>
                <a:latin typeface="Times New Roman" panose="02020603050405020304" pitchFamily="18" charset="0"/>
                <a:cs typeface="Times New Roman" panose="02020603050405020304" pitchFamily="18" charset="0"/>
                <a:sym typeface="+mn-ea"/>
              </a:rPr>
              <a:t>do </a:t>
            </a:r>
            <a:r>
              <a:rPr lang="en-US" sz="2800" b="1" u="sng" dirty="0" err="1">
                <a:solidFill>
                  <a:srgbClr val="002060"/>
                </a:solidFill>
                <a:latin typeface="Times New Roman" panose="02020603050405020304" pitchFamily="18" charset="0"/>
                <a:cs typeface="Times New Roman" panose="02020603050405020304" pitchFamily="18" charset="0"/>
                <a:sym typeface="+mn-ea"/>
              </a:rPr>
              <a:t>sự</a:t>
            </a:r>
            <a:r>
              <a:rPr lang="en-US" sz="2800" b="1" u="sng" dirty="0">
                <a:solidFill>
                  <a:srgbClr val="002060"/>
                </a:solidFill>
                <a:latin typeface="Times New Roman" panose="02020603050405020304" pitchFamily="18" charset="0"/>
                <a:cs typeface="Times New Roman" panose="02020603050405020304" pitchFamily="18" charset="0"/>
                <a:sym typeface="+mn-ea"/>
              </a:rPr>
              <a:t> </a:t>
            </a:r>
            <a:r>
              <a:rPr lang="en-US" sz="2800" b="1" u="sng" dirty="0" err="1">
                <a:solidFill>
                  <a:srgbClr val="002060"/>
                </a:solidFill>
                <a:latin typeface="Times New Roman" panose="02020603050405020304" pitchFamily="18" charset="0"/>
                <a:cs typeface="Times New Roman" panose="02020603050405020304" pitchFamily="18" charset="0"/>
                <a:sym typeface="+mn-ea"/>
              </a:rPr>
              <a:t>đối</a:t>
            </a:r>
            <a:r>
              <a:rPr lang="en-US" sz="2800" b="1" u="sng" dirty="0">
                <a:solidFill>
                  <a:srgbClr val="002060"/>
                </a:solidFill>
                <a:latin typeface="Times New Roman" panose="02020603050405020304" pitchFamily="18" charset="0"/>
                <a:cs typeface="Times New Roman" panose="02020603050405020304" pitchFamily="18" charset="0"/>
                <a:sym typeface="+mn-ea"/>
              </a:rPr>
              <a:t> </a:t>
            </a:r>
            <a:r>
              <a:rPr lang="en-US" sz="2800" b="1" u="sng" dirty="0" err="1">
                <a:solidFill>
                  <a:srgbClr val="002060"/>
                </a:solidFill>
                <a:latin typeface="Times New Roman" panose="02020603050405020304" pitchFamily="18" charset="0"/>
                <a:cs typeface="Times New Roman" panose="02020603050405020304" pitchFamily="18" charset="0"/>
                <a:sym typeface="+mn-ea"/>
              </a:rPr>
              <a:t>lập</a:t>
            </a:r>
            <a:r>
              <a:rPr lang="en-US" sz="2800" b="1" u="sng" dirty="0">
                <a:solidFill>
                  <a:srgbClr val="002060"/>
                </a:solidFill>
                <a:latin typeface="Times New Roman" panose="02020603050405020304" pitchFamily="18" charset="0"/>
                <a:cs typeface="Times New Roman" panose="02020603050405020304" pitchFamily="18" charset="0"/>
                <a:sym typeface="+mn-ea"/>
              </a:rPr>
              <a:t> </a:t>
            </a:r>
            <a:r>
              <a:rPr lang="en-US" sz="2800" b="1" u="sng" dirty="0" err="1">
                <a:solidFill>
                  <a:srgbClr val="002060"/>
                </a:solidFill>
                <a:latin typeface="Times New Roman" panose="02020603050405020304" pitchFamily="18" charset="0"/>
                <a:cs typeface="Times New Roman" panose="02020603050405020304" pitchFamily="18" charset="0"/>
                <a:sym typeface="+mn-ea"/>
              </a:rPr>
              <a:t>nhau</a:t>
            </a:r>
            <a:r>
              <a:rPr lang="en-US" sz="2800" b="1" u="sng" dirty="0">
                <a:solidFill>
                  <a:srgbClr val="002060"/>
                </a:solidFill>
                <a:latin typeface="Times New Roman" panose="02020603050405020304" pitchFamily="18" charset="0"/>
                <a:cs typeface="Times New Roman" panose="02020603050405020304" pitchFamily="18" charset="0"/>
                <a:sym typeface="+mn-ea"/>
              </a:rPr>
              <a:t> </a:t>
            </a:r>
            <a:r>
              <a:rPr lang="en-US" sz="2800" b="1" u="sng" dirty="0" err="1">
                <a:solidFill>
                  <a:srgbClr val="002060"/>
                </a:solidFill>
                <a:latin typeface="Times New Roman" panose="02020603050405020304" pitchFamily="18" charset="0"/>
                <a:cs typeface="Times New Roman" panose="02020603050405020304" pitchFamily="18" charset="0"/>
                <a:sym typeface="+mn-ea"/>
              </a:rPr>
              <a:t>về</a:t>
            </a:r>
            <a:r>
              <a:rPr lang="en-US" sz="2800" b="1" u="sng" dirty="0">
                <a:solidFill>
                  <a:srgbClr val="002060"/>
                </a:solidFill>
                <a:latin typeface="Times New Roman" panose="02020603050405020304" pitchFamily="18" charset="0"/>
                <a:cs typeface="Times New Roman" panose="02020603050405020304" pitchFamily="18" charset="0"/>
                <a:sym typeface="+mn-ea"/>
              </a:rPr>
              <a:t> </a:t>
            </a:r>
            <a:r>
              <a:rPr lang="en-US" sz="2800" b="1" u="sng" dirty="0" err="1">
                <a:solidFill>
                  <a:srgbClr val="002060"/>
                </a:solidFill>
                <a:latin typeface="Times New Roman" panose="02020603050405020304" pitchFamily="18" charset="0"/>
                <a:cs typeface="Times New Roman" panose="02020603050405020304" pitchFamily="18" charset="0"/>
                <a:sym typeface="+mn-ea"/>
              </a:rPr>
              <a:t>mục</a:t>
            </a:r>
            <a:r>
              <a:rPr lang="en-US" sz="2800" b="1" u="sng" dirty="0">
                <a:solidFill>
                  <a:srgbClr val="002060"/>
                </a:solidFill>
                <a:latin typeface="Times New Roman" panose="02020603050405020304" pitchFamily="18" charset="0"/>
                <a:cs typeface="Times New Roman" panose="02020603050405020304" pitchFamily="18" charset="0"/>
                <a:sym typeface="+mn-ea"/>
              </a:rPr>
              <a:t> </a:t>
            </a:r>
            <a:r>
              <a:rPr lang="en-US" sz="2800" b="1" u="sng" dirty="0" err="1">
                <a:solidFill>
                  <a:srgbClr val="002060"/>
                </a:solidFill>
                <a:latin typeface="Times New Roman" panose="02020603050405020304" pitchFamily="18" charset="0"/>
                <a:cs typeface="Times New Roman" panose="02020603050405020304" pitchFamily="18" charset="0"/>
                <a:sym typeface="+mn-ea"/>
              </a:rPr>
              <a:t>tiêu</a:t>
            </a:r>
            <a:r>
              <a:rPr lang="en-US" sz="2800" b="1" u="sng" dirty="0">
                <a:solidFill>
                  <a:srgbClr val="002060"/>
                </a:solidFill>
                <a:latin typeface="Times New Roman" panose="02020603050405020304" pitchFamily="18" charset="0"/>
                <a:cs typeface="Times New Roman" panose="02020603050405020304" pitchFamily="18" charset="0"/>
                <a:sym typeface="+mn-ea"/>
              </a:rPr>
              <a:t> </a:t>
            </a:r>
            <a:r>
              <a:rPr lang="en-US" sz="2800" b="1" u="sng" dirty="0" err="1">
                <a:solidFill>
                  <a:srgbClr val="002060"/>
                </a:solidFill>
                <a:latin typeface="Times New Roman" panose="02020603050405020304" pitchFamily="18" charset="0"/>
                <a:cs typeface="Times New Roman" panose="02020603050405020304" pitchFamily="18" charset="0"/>
                <a:sym typeface="+mn-ea"/>
              </a:rPr>
              <a:t>và</a:t>
            </a:r>
            <a:r>
              <a:rPr lang="en-US" sz="2800" b="1" u="sng" dirty="0">
                <a:solidFill>
                  <a:srgbClr val="002060"/>
                </a:solidFill>
                <a:latin typeface="Times New Roman" panose="02020603050405020304" pitchFamily="18" charset="0"/>
                <a:cs typeface="Times New Roman" panose="02020603050405020304" pitchFamily="18" charset="0"/>
                <a:sym typeface="+mn-ea"/>
              </a:rPr>
              <a:t> </a:t>
            </a:r>
            <a:r>
              <a:rPr lang="en-US" sz="2800" b="1" u="sng" dirty="0" err="1" smtClean="0">
                <a:solidFill>
                  <a:srgbClr val="002060"/>
                </a:solidFill>
                <a:latin typeface="Times New Roman" panose="02020603050405020304" pitchFamily="18" charset="0"/>
                <a:cs typeface="Times New Roman" panose="02020603050405020304" pitchFamily="18" charset="0"/>
                <a:sym typeface="+mn-ea"/>
              </a:rPr>
              <a:t>chiến</a:t>
            </a:r>
            <a:r>
              <a:rPr lang="en-US" sz="2800" b="1" u="sng" dirty="0">
                <a:solidFill>
                  <a:srgbClr val="002060"/>
                </a:solidFill>
                <a:latin typeface="Times New Roman" panose="02020603050405020304" pitchFamily="18" charset="0"/>
                <a:cs typeface="Times New Roman" panose="02020603050405020304" pitchFamily="18" charset="0"/>
                <a:sym typeface="+mn-ea"/>
              </a:rPr>
              <a:t> </a:t>
            </a:r>
            <a:r>
              <a:rPr lang="en-US" sz="2800" b="1" u="sng" dirty="0" err="1" smtClean="0">
                <a:solidFill>
                  <a:srgbClr val="002060"/>
                </a:solidFill>
                <a:latin typeface="Times New Roman" panose="02020603050405020304" pitchFamily="18" charset="0"/>
                <a:cs typeface="Times New Roman" panose="02020603050405020304" pitchFamily="18" charset="0"/>
                <a:sym typeface="+mn-ea"/>
              </a:rPr>
              <a:t>lược</a:t>
            </a:r>
            <a:r>
              <a:rPr lang="en-US" sz="2800" b="1" u="sng" dirty="0" smtClean="0">
                <a:solidFill>
                  <a:srgbClr val="002060"/>
                </a:solidFill>
                <a:latin typeface="Times New Roman" panose="02020603050405020304" pitchFamily="18" charset="0"/>
                <a:cs typeface="Times New Roman" panose="02020603050405020304" pitchFamily="18" charset="0"/>
                <a:sym typeface="+mn-ea"/>
              </a:rPr>
              <a:t> </a:t>
            </a:r>
            <a:r>
              <a:rPr lang="en-US" sz="2800" b="1" u="sng" dirty="0" err="1" smtClean="0">
                <a:solidFill>
                  <a:srgbClr val="002060"/>
                </a:solidFill>
                <a:latin typeface="Times New Roman" panose="02020603050405020304" pitchFamily="18" charset="0"/>
                <a:cs typeface="Times New Roman" panose="02020603050405020304" pitchFamily="18" charset="0"/>
                <a:sym typeface="+mn-ea"/>
              </a:rPr>
              <a:t>giữa</a:t>
            </a:r>
            <a:r>
              <a:rPr lang="en-US" sz="2800" b="1" u="sng" dirty="0" smtClean="0">
                <a:solidFill>
                  <a:srgbClr val="002060"/>
                </a:solidFill>
                <a:latin typeface="Times New Roman" panose="02020603050405020304" pitchFamily="18" charset="0"/>
                <a:cs typeface="Times New Roman" panose="02020603050405020304" pitchFamily="18" charset="0"/>
                <a:sym typeface="+mn-ea"/>
              </a:rPr>
              <a:t> </a:t>
            </a:r>
            <a:r>
              <a:rPr lang="en-US" sz="2800" b="1" u="sng" dirty="0" err="1" smtClean="0">
                <a:solidFill>
                  <a:srgbClr val="002060"/>
                </a:solidFill>
                <a:latin typeface="Times New Roman" panose="02020603050405020304" pitchFamily="18" charset="0"/>
                <a:cs typeface="Times New Roman" panose="02020603050405020304" pitchFamily="18" charset="0"/>
                <a:sym typeface="+mn-ea"/>
              </a:rPr>
              <a:t>hai</a:t>
            </a:r>
            <a:r>
              <a:rPr lang="en-US" sz="2800" b="1" u="sng" dirty="0" smtClean="0">
                <a:solidFill>
                  <a:srgbClr val="002060"/>
                </a:solidFill>
                <a:latin typeface="Times New Roman" panose="02020603050405020304" pitchFamily="18" charset="0"/>
                <a:cs typeface="Times New Roman" panose="02020603050405020304" pitchFamily="18" charset="0"/>
                <a:sym typeface="+mn-ea"/>
              </a:rPr>
              <a:t> </a:t>
            </a:r>
            <a:r>
              <a:rPr lang="en-US" sz="2800" b="1" u="sng" dirty="0" err="1" smtClean="0">
                <a:solidFill>
                  <a:srgbClr val="002060"/>
                </a:solidFill>
                <a:latin typeface="Times New Roman" panose="02020603050405020304" pitchFamily="18" charset="0"/>
                <a:cs typeface="Times New Roman" panose="02020603050405020304" pitchFamily="18" charset="0"/>
                <a:sym typeface="+mn-ea"/>
              </a:rPr>
              <a:t>cường</a:t>
            </a:r>
            <a:r>
              <a:rPr lang="en-US" sz="2800" b="1" u="sng" dirty="0" smtClean="0">
                <a:solidFill>
                  <a:srgbClr val="002060"/>
                </a:solidFill>
                <a:latin typeface="Times New Roman" panose="02020603050405020304" pitchFamily="18" charset="0"/>
                <a:cs typeface="Times New Roman" panose="02020603050405020304" pitchFamily="18" charset="0"/>
                <a:sym typeface="+mn-ea"/>
              </a:rPr>
              <a:t> </a:t>
            </a:r>
            <a:r>
              <a:rPr lang="en-US" sz="2800" b="1" u="sng" dirty="0" err="1" smtClean="0">
                <a:solidFill>
                  <a:srgbClr val="002060"/>
                </a:solidFill>
                <a:latin typeface="Times New Roman" panose="02020603050405020304" pitchFamily="18" charset="0"/>
                <a:cs typeface="Times New Roman" panose="02020603050405020304" pitchFamily="18" charset="0"/>
                <a:sym typeface="+mn-ea"/>
              </a:rPr>
              <a:t>quốc</a:t>
            </a:r>
            <a:r>
              <a:rPr lang="en-US" sz="2800" b="1" u="sng" dirty="0" smtClean="0">
                <a:solidFill>
                  <a:srgbClr val="002060"/>
                </a:solidFill>
                <a:latin typeface="Times New Roman" panose="02020603050405020304" pitchFamily="18" charset="0"/>
                <a:cs typeface="Times New Roman" panose="02020603050405020304" pitchFamily="18" charset="0"/>
                <a:sym typeface="+mn-ea"/>
              </a:rPr>
              <a:t> LX-</a:t>
            </a:r>
            <a:r>
              <a:rPr lang="en-US" sz="2800" b="1" u="sng" dirty="0" err="1" smtClean="0">
                <a:solidFill>
                  <a:srgbClr val="002060"/>
                </a:solidFill>
                <a:latin typeface="Times New Roman" panose="02020603050405020304" pitchFamily="18" charset="0"/>
                <a:cs typeface="Times New Roman" panose="02020603050405020304" pitchFamily="18" charset="0"/>
                <a:sym typeface="+mn-ea"/>
              </a:rPr>
              <a:t>Mỹ</a:t>
            </a:r>
            <a:r>
              <a:rPr lang="en-US" sz="2800" b="1" u="sng" dirty="0">
                <a:solidFill>
                  <a:srgbClr val="002060"/>
                </a:solidFill>
                <a:latin typeface="Times New Roman" panose="02020603050405020304" pitchFamily="18" charset="0"/>
                <a:cs typeface="Times New Roman" panose="02020603050405020304" pitchFamily="18" charset="0"/>
                <a:sym typeface="+mn-ea"/>
              </a:rPr>
              <a:t>:</a:t>
            </a:r>
            <a:endParaRPr lang="en-US" sz="2800" b="1" u="sng" dirty="0" smtClean="0">
              <a:solidFill>
                <a:srgbClr val="002060"/>
              </a:solidFill>
              <a:latin typeface="Times New Roman" panose="02020603050405020304" pitchFamily="18" charset="0"/>
              <a:cs typeface="Times New Roman" panose="02020603050405020304" pitchFamily="18" charset="0"/>
              <a:sym typeface="+mn-ea"/>
            </a:endParaRPr>
          </a:p>
          <a:p>
            <a:pPr algn="just">
              <a:lnSpc>
                <a:spcPct val="110000"/>
              </a:lnSpc>
            </a:pP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Liên</a:t>
            </a: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Xô</a:t>
            </a: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bảo</a:t>
            </a: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vệ</a:t>
            </a: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hòa</a:t>
            </a: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bình</a:t>
            </a:r>
            <a:r>
              <a:rPr lang="en-US" sz="2800" dirty="0" smtClean="0">
                <a:solidFill>
                  <a:srgbClr val="002060"/>
                </a:solidFill>
                <a:latin typeface="Times New Roman" panose="02020603050405020304" pitchFamily="18" charset="0"/>
                <a:cs typeface="Times New Roman" panose="02020603050405020304" pitchFamily="18" charset="0"/>
                <a:sym typeface="+mn-ea"/>
              </a:rPr>
              <a:t> TG, </a:t>
            </a:r>
            <a:r>
              <a:rPr lang="en-US" sz="2800" dirty="0" err="1" smtClean="0">
                <a:solidFill>
                  <a:srgbClr val="002060"/>
                </a:solidFill>
                <a:latin typeface="Times New Roman" panose="02020603050405020304" pitchFamily="18" charset="0"/>
                <a:cs typeface="Times New Roman" panose="02020603050405020304" pitchFamily="18" charset="0"/>
                <a:sym typeface="+mn-ea"/>
              </a:rPr>
              <a:t>ủng</a:t>
            </a: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hộ</a:t>
            </a: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phong</a:t>
            </a: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trào</a:t>
            </a:r>
            <a:r>
              <a:rPr lang="en-US" sz="2800" dirty="0" smtClean="0">
                <a:solidFill>
                  <a:srgbClr val="002060"/>
                </a:solidFill>
                <a:latin typeface="Times New Roman" panose="02020603050405020304" pitchFamily="18" charset="0"/>
                <a:cs typeface="Times New Roman" panose="02020603050405020304" pitchFamily="18" charset="0"/>
                <a:sym typeface="+mn-ea"/>
              </a:rPr>
              <a:t> GPDT,…</a:t>
            </a:r>
            <a:endParaRPr lang="en-US" sz="2800" dirty="0" smtClean="0">
              <a:solidFill>
                <a:srgbClr val="002060"/>
              </a:solidFill>
              <a:latin typeface="Times New Roman" panose="02020603050405020304" pitchFamily="18" charset="0"/>
              <a:cs typeface="Times New Roman" panose="02020603050405020304" pitchFamily="18" charset="0"/>
              <a:sym typeface="+mn-ea"/>
            </a:endParaRPr>
          </a:p>
          <a:p>
            <a:pPr algn="just">
              <a:lnSpc>
                <a:spcPct val="110000"/>
              </a:lnSpc>
            </a:pP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Mỹ</a:t>
            </a: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chống</a:t>
            </a: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phá</a:t>
            </a:r>
            <a:r>
              <a:rPr lang="en-US" sz="2800" dirty="0" smtClean="0">
                <a:solidFill>
                  <a:srgbClr val="002060"/>
                </a:solidFill>
                <a:latin typeface="Times New Roman" panose="02020603050405020304" pitchFamily="18" charset="0"/>
                <a:cs typeface="Times New Roman" panose="02020603050405020304" pitchFamily="18" charset="0"/>
                <a:sym typeface="+mn-ea"/>
              </a:rPr>
              <a:t> LX, </a:t>
            </a:r>
            <a:r>
              <a:rPr lang="en-US" sz="2800" dirty="0" err="1" smtClean="0">
                <a:solidFill>
                  <a:srgbClr val="002060"/>
                </a:solidFill>
                <a:latin typeface="Times New Roman" panose="02020603050405020304" pitchFamily="18" charset="0"/>
                <a:cs typeface="Times New Roman" panose="02020603050405020304" pitchFamily="18" charset="0"/>
                <a:sym typeface="+mn-ea"/>
              </a:rPr>
              <a:t>đàn</a:t>
            </a: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áp</a:t>
            </a:r>
            <a:r>
              <a:rPr lang="en-US" sz="2800" dirty="0" smtClean="0">
                <a:solidFill>
                  <a:srgbClr val="002060"/>
                </a:solidFill>
                <a:latin typeface="Times New Roman" panose="02020603050405020304" pitchFamily="18" charset="0"/>
                <a:cs typeface="Times New Roman" panose="02020603050405020304" pitchFamily="18" charset="0"/>
                <a:sym typeface="+mn-ea"/>
              </a:rPr>
              <a:t> …, </a:t>
            </a:r>
            <a:r>
              <a:rPr lang="en-US" sz="2800" dirty="0" err="1" smtClean="0">
                <a:solidFill>
                  <a:srgbClr val="002060"/>
                </a:solidFill>
                <a:latin typeface="Times New Roman" panose="02020603050405020304" pitchFamily="18" charset="0"/>
                <a:cs typeface="Times New Roman" panose="02020603050405020304" pitchFamily="18" charset="0"/>
                <a:sym typeface="+mn-ea"/>
              </a:rPr>
              <a:t>độc</a:t>
            </a: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quyền</a:t>
            </a: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vũ</a:t>
            </a: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khí</a:t>
            </a: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nguyên</a:t>
            </a:r>
            <a:r>
              <a:rPr lang="en-US" sz="2800" dirty="0" smtClean="0">
                <a:solidFill>
                  <a:srgbClr val="002060"/>
                </a:solidFill>
                <a:latin typeface="Times New Roman" panose="02020603050405020304" pitchFamily="18" charset="0"/>
                <a:cs typeface="Times New Roman" panose="02020603050405020304" pitchFamily="18" charset="0"/>
                <a:sym typeface="+mn-ea"/>
              </a:rPr>
              <a:t> </a:t>
            </a:r>
            <a:r>
              <a:rPr lang="en-US" sz="2800" dirty="0" err="1" smtClean="0">
                <a:solidFill>
                  <a:srgbClr val="002060"/>
                </a:solidFill>
                <a:latin typeface="Times New Roman" panose="02020603050405020304" pitchFamily="18" charset="0"/>
                <a:cs typeface="Times New Roman" panose="02020603050405020304" pitchFamily="18" charset="0"/>
                <a:sym typeface="+mn-ea"/>
              </a:rPr>
              <a:t>tử</a:t>
            </a:r>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bá</a:t>
            </a:r>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chủ</a:t>
            </a:r>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thế</a:t>
            </a:r>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giới</a:t>
            </a:r>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pPr algn="just">
              <a:lnSpc>
                <a:spcPct val="110000"/>
              </a:lnSpc>
            </a:pPr>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Hệ</a:t>
            </a:r>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thống</a:t>
            </a:r>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XHCN </a:t>
            </a:r>
            <a:r>
              <a:rPr lang="en-US" sz="2800"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ngày</a:t>
            </a:r>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càng</a:t>
            </a:r>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lớn</a:t>
            </a:r>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mạnh</a:t>
            </a:r>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 </a:t>
            </a:r>
            <a:r>
              <a:rPr lang="en-US" sz="2800"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Mỹ</a:t>
            </a:r>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lo </a:t>
            </a:r>
            <a:r>
              <a:rPr lang="en-US" sz="2800"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ngại</a:t>
            </a:r>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2030729" y="1844824"/>
            <a:ext cx="8350885" cy="2438400"/>
          </a:xfrm>
          <a:prstGeom prst="cloudCallout">
            <a:avLst>
              <a:gd name="adj1" fmla="val -25185"/>
              <a:gd name="adj2" fmla="val -634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latin typeface="Times New Roman" panose="02020603050405020304" pitchFamily="18" charset="0"/>
                <a:cs typeface="Times New Roman" panose="02020603050405020304" pitchFamily="18" charset="0"/>
              </a:rPr>
              <a:t>Nguyên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nhân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sau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năm</a:t>
            </a:r>
            <a:r>
              <a:rPr lang="en-US" sz="2800" b="1" dirty="0">
                <a:solidFill>
                  <a:srgbClr val="C00000"/>
                </a:solidFill>
                <a:latin typeface="Times New Roman" panose="02020603050405020304" pitchFamily="18" charset="0"/>
                <a:cs typeface="Times New Roman" panose="02020603050405020304" pitchFamily="18" charset="0"/>
              </a:rPr>
              <a:t> 1945 </a:t>
            </a:r>
            <a:r>
              <a:rPr lang="en-US" sz="2800" b="1" dirty="0" err="1">
                <a:solidFill>
                  <a:srgbClr val="C00000"/>
                </a:solidFill>
                <a:latin typeface="Times New Roman" panose="02020603050405020304" pitchFamily="18" charset="0"/>
                <a:cs typeface="Times New Roman" panose="02020603050405020304" pitchFamily="18" charset="0"/>
              </a:rPr>
              <a:t>Liên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Xô</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Mĩ</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chuyển</a:t>
            </a:r>
            <a:r>
              <a:rPr lang="en-US" sz="2800" b="1" dirty="0">
                <a:solidFill>
                  <a:srgbClr val="C00000"/>
                </a:solidFill>
                <a:latin typeface="Times New Roman" panose="02020603050405020304" pitchFamily="18" charset="0"/>
                <a:cs typeface="Times New Roman" panose="02020603050405020304" pitchFamily="18" charset="0"/>
              </a:rPr>
              <a:t> sang </a:t>
            </a:r>
            <a:r>
              <a:rPr lang="en-US" sz="2800" b="1" dirty="0" err="1">
                <a:solidFill>
                  <a:srgbClr val="C00000"/>
                </a:solidFill>
                <a:latin typeface="Times New Roman" panose="02020603050405020304" pitchFamily="18" charset="0"/>
                <a:cs typeface="Times New Roman" panose="02020603050405020304" pitchFamily="18" charset="0"/>
              </a:rPr>
              <a:t>đối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đầu</a:t>
            </a:r>
            <a:r>
              <a:rPr lang="en-US" sz="2800" b="1" dirty="0">
                <a:solidFill>
                  <a:srgbClr val="C00000"/>
                </a:solidFill>
                <a:latin typeface="Times New Roman" panose="02020603050405020304" pitchFamily="18" charset="0"/>
                <a:cs typeface="Times New Roman" panose="02020603050405020304" pitchFamily="18" charset="0"/>
              </a:rPr>
              <a:t> ?</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000"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bldLvl="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44" y="23446"/>
            <a:ext cx="11521280" cy="813266"/>
          </a:xfrm>
        </p:spPr>
        <p:txBody>
          <a:bodyPr/>
          <a:lstStyle/>
          <a:p>
            <a:r>
              <a:rPr lang="en-US" sz="3200" b="1" dirty="0" smtClean="0">
                <a:solidFill>
                  <a:srgbClr val="FF0000"/>
                </a:solidFill>
                <a:latin typeface="Times New Roman" panose="02020603050405020304" pitchFamily="18" charset="0"/>
                <a:cs typeface="Times New Roman" panose="02020603050405020304" pitchFamily="18" charset="0"/>
              </a:rPr>
              <a:t>NHỮNG PHÁT SÚNG ĐẦU TIÊN CỦA CHIẾN TRANH LẠNH</a:t>
            </a:r>
            <a:endParaRPr lang="en-US"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623392" y="1268760"/>
          <a:ext cx="11089232" cy="5420872"/>
        </p:xfrm>
        <a:graphic>
          <a:graphicData uri="http://schemas.openxmlformats.org/drawingml/2006/table">
            <a:tbl>
              <a:tblPr firstRow="1" bandRow="1">
                <a:tableStyleId>{5C22544A-7EE6-4342-B048-85BDC9FD1C3A}</a:tableStyleId>
              </a:tblPr>
              <a:tblGrid>
                <a:gridCol w="5544616"/>
                <a:gridCol w="5544616"/>
              </a:tblGrid>
              <a:tr h="988316">
                <a:tc>
                  <a:txBody>
                    <a:bodyPr/>
                    <a:lstStyle/>
                    <a:p>
                      <a:pPr algn="ctr"/>
                      <a:r>
                        <a:rPr lang="en-US" sz="2800" b="1" dirty="0" err="1" smtClean="0">
                          <a:latin typeface="Times New Roman" panose="02020603050405020304" pitchFamily="18" charset="0"/>
                          <a:cs typeface="Times New Roman" panose="02020603050405020304" pitchFamily="18" charset="0"/>
                        </a:rPr>
                        <a:t>Mỹ</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và</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Tây</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Âu</a:t>
                      </a:r>
                      <a:endParaRPr lang="en-US" sz="2800" b="1"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r>
                        <a:rPr lang="en-US" sz="2800" b="1" dirty="0" err="1" smtClean="0">
                          <a:latin typeface="Times New Roman" panose="02020603050405020304" pitchFamily="18" charset="0"/>
                          <a:cs typeface="Times New Roman" panose="02020603050405020304" pitchFamily="18" charset="0"/>
                        </a:rPr>
                        <a:t>Liên</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Xô</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và</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Đông</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Âu</a:t>
                      </a:r>
                      <a:endParaRPr lang="en-US" sz="2800" b="1"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88316">
                <a:tc>
                  <a:txBody>
                    <a:bodyPr/>
                    <a:lstStyle/>
                    <a:p>
                      <a:r>
                        <a:rPr lang="en-US" sz="2400" dirty="0" smtClean="0">
                          <a:latin typeface="Times New Roman" panose="02020603050405020304" pitchFamily="18" charset="0"/>
                          <a:cs typeface="Times New Roman" panose="02020603050405020304" pitchFamily="18" charset="0"/>
                        </a:rPr>
                        <a:t>- 3/1947, </a:t>
                      </a:r>
                      <a:r>
                        <a:rPr lang="en-US" sz="2400" b="1" u="sng" dirty="0" err="1" smtClean="0">
                          <a:latin typeface="Times New Roman" panose="02020603050405020304" pitchFamily="18" charset="0"/>
                          <a:cs typeface="Times New Roman" panose="02020603050405020304" pitchFamily="18" charset="0"/>
                        </a:rPr>
                        <a:t>học</a:t>
                      </a:r>
                      <a:r>
                        <a:rPr lang="en-US" sz="2400" b="1" u="sng" baseline="0" dirty="0" smtClean="0">
                          <a:latin typeface="Times New Roman" panose="02020603050405020304" pitchFamily="18" charset="0"/>
                          <a:cs typeface="Times New Roman" panose="02020603050405020304" pitchFamily="18" charset="0"/>
                        </a:rPr>
                        <a:t> </a:t>
                      </a:r>
                      <a:r>
                        <a:rPr lang="en-US" sz="2400" b="1" u="sng" baseline="0" dirty="0" err="1" smtClean="0">
                          <a:latin typeface="Times New Roman" panose="02020603050405020304" pitchFamily="18" charset="0"/>
                          <a:cs typeface="Times New Roman" panose="02020603050405020304" pitchFamily="18" charset="0"/>
                        </a:rPr>
                        <a:t>thuyết</a:t>
                      </a:r>
                      <a:r>
                        <a:rPr lang="en-US" sz="2400" b="1" u="sng" baseline="0" dirty="0" smtClean="0">
                          <a:latin typeface="Times New Roman" panose="02020603050405020304" pitchFamily="18" charset="0"/>
                          <a:cs typeface="Times New Roman" panose="02020603050405020304" pitchFamily="18" charset="0"/>
                        </a:rPr>
                        <a:t> Truman </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khởi</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đầu</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chiến tranh lạnh</a:t>
                      </a:r>
                      <a:endParaRPr lang="en-US" sz="24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88316">
                <a:tc>
                  <a:txBody>
                    <a:bodyPr/>
                    <a:lstStyle/>
                    <a:p>
                      <a:r>
                        <a:rPr lang="en-US" sz="2400" dirty="0" smtClean="0">
                          <a:latin typeface="Times New Roman" panose="02020603050405020304" pitchFamily="18" charset="0"/>
                          <a:cs typeface="Times New Roman" panose="02020603050405020304" pitchFamily="18" charset="0"/>
                        </a:rPr>
                        <a:t>-6/1947,</a:t>
                      </a:r>
                      <a:r>
                        <a:rPr lang="en-US" sz="2400" baseline="0" dirty="0" smtClean="0">
                          <a:latin typeface="Times New Roman" panose="02020603050405020304" pitchFamily="18" charset="0"/>
                          <a:cs typeface="Times New Roman" panose="02020603050405020304" pitchFamily="18" charset="0"/>
                        </a:rPr>
                        <a:t> </a:t>
                      </a:r>
                      <a:r>
                        <a:rPr lang="en-US" sz="2400" b="1" u="sng" baseline="0" dirty="0" err="1" smtClean="0">
                          <a:latin typeface="Times New Roman" panose="02020603050405020304" pitchFamily="18" charset="0"/>
                          <a:cs typeface="Times New Roman" panose="02020603050405020304" pitchFamily="18" charset="0"/>
                        </a:rPr>
                        <a:t>kế</a:t>
                      </a:r>
                      <a:r>
                        <a:rPr lang="en-US" sz="2400" b="1" u="sng" baseline="0" dirty="0" smtClean="0">
                          <a:latin typeface="Times New Roman" panose="02020603050405020304" pitchFamily="18" charset="0"/>
                          <a:cs typeface="Times New Roman" panose="02020603050405020304" pitchFamily="18" charset="0"/>
                        </a:rPr>
                        <a:t> </a:t>
                      </a:r>
                      <a:r>
                        <a:rPr lang="en-US" sz="2400" b="1" u="sng" baseline="0" dirty="0" err="1" smtClean="0">
                          <a:latin typeface="Times New Roman" panose="02020603050405020304" pitchFamily="18" charset="0"/>
                          <a:cs typeface="Times New Roman" panose="02020603050405020304" pitchFamily="18" charset="0"/>
                        </a:rPr>
                        <a:t>hoạch</a:t>
                      </a:r>
                      <a:r>
                        <a:rPr lang="en-US" sz="2400" b="1" u="sng" baseline="0" dirty="0" smtClean="0">
                          <a:latin typeface="Times New Roman" panose="02020603050405020304" pitchFamily="18" charset="0"/>
                          <a:cs typeface="Times New Roman" panose="02020603050405020304" pitchFamily="18" charset="0"/>
                        </a:rPr>
                        <a:t> </a:t>
                      </a:r>
                      <a:r>
                        <a:rPr lang="en-US" sz="2400" b="1" u="sng" baseline="0" dirty="0" err="1" smtClean="0">
                          <a:latin typeface="Times New Roman" panose="02020603050405020304" pitchFamily="18" charset="0"/>
                          <a:cs typeface="Times New Roman" panose="02020603050405020304" pitchFamily="18" charset="0"/>
                        </a:rPr>
                        <a:t>Mác</a:t>
                      </a:r>
                      <a:r>
                        <a:rPr lang="en-US" sz="2400" b="1" u="sng" baseline="0" dirty="0" smtClean="0">
                          <a:latin typeface="Times New Roman" panose="02020603050405020304" pitchFamily="18" charset="0"/>
                          <a:cs typeface="Times New Roman" panose="02020603050405020304" pitchFamily="18" charset="0"/>
                        </a:rPr>
                        <a:t>-san </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khôi</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phục</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kinh</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tế</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Tây</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Âu</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và</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tạo</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sự</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đối</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lập</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về</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KT-CT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giữa</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Tây</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và</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Đông</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Âu</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just"/>
                      <a:r>
                        <a:rPr lang="en-US" sz="2400" dirty="0" smtClean="0">
                          <a:latin typeface="Times New Roman" panose="02020603050405020304" pitchFamily="18" charset="0"/>
                          <a:cs typeface="Times New Roman" panose="02020603050405020304" pitchFamily="18" charset="0"/>
                        </a:rPr>
                        <a:t>- 1/1949, </a:t>
                      </a:r>
                      <a:r>
                        <a:rPr lang="en-US" sz="2400" b="1" u="sng" dirty="0" err="1" smtClean="0">
                          <a:latin typeface="Times New Roman" panose="02020603050405020304" pitchFamily="18" charset="0"/>
                          <a:cs typeface="Times New Roman" panose="02020603050405020304" pitchFamily="18" charset="0"/>
                        </a:rPr>
                        <a:t>khối</a:t>
                      </a:r>
                      <a:r>
                        <a:rPr lang="en-US" sz="2400" b="1" u="sng" baseline="0" dirty="0" smtClean="0">
                          <a:latin typeface="Times New Roman" panose="02020603050405020304" pitchFamily="18" charset="0"/>
                          <a:cs typeface="Times New Roman" panose="02020603050405020304" pitchFamily="18" charset="0"/>
                        </a:rPr>
                        <a:t> SEV </a:t>
                      </a:r>
                      <a:r>
                        <a:rPr lang="en-US" sz="2400" baseline="0" dirty="0" err="1" smtClean="0">
                          <a:latin typeface="Times New Roman" panose="02020603050405020304" pitchFamily="18" charset="0"/>
                          <a:cs typeface="Times New Roman" panose="02020603050405020304" pitchFamily="18" charset="0"/>
                        </a:rPr>
                        <a:t>được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thành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lập</a:t>
                      </a:r>
                      <a:r>
                        <a:rPr lang="en-US" sz="2400" baseline="0" dirty="0" smtClean="0">
                          <a:latin typeface="Times New Roman" panose="02020603050405020304" pitchFamily="18" charset="0"/>
                          <a:cs typeface="Times New Roman" panose="02020603050405020304" pitchFamily="18" charset="0"/>
                        </a:rPr>
                        <a:t> </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hợp</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tác</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KT, KHKT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giữa</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LX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và</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Đông</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Âu</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88316">
                <a:tc>
                  <a:txBody>
                    <a:bodyPr/>
                    <a:lstStyle/>
                    <a:p>
                      <a:r>
                        <a:rPr lang="en-US" sz="2400" dirty="0" smtClean="0">
                          <a:latin typeface="Times New Roman" panose="02020603050405020304" pitchFamily="18" charset="0"/>
                          <a:cs typeface="Times New Roman" panose="02020603050405020304" pitchFamily="18" charset="0"/>
                        </a:rPr>
                        <a:t>4/1949, </a:t>
                      </a:r>
                      <a:r>
                        <a:rPr lang="en-US" sz="2400" b="1" u="sng" dirty="0" smtClean="0">
                          <a:latin typeface="Times New Roman" panose="02020603050405020304" pitchFamily="18" charset="0"/>
                          <a:cs typeface="Times New Roman" panose="02020603050405020304" pitchFamily="18" charset="0"/>
                        </a:rPr>
                        <a:t>NATO</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thành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lập</a:t>
                      </a:r>
                      <a:r>
                        <a:rPr lang="en-US" sz="2400" baseline="0" dirty="0" smtClean="0">
                          <a:latin typeface="Times New Roman" panose="02020603050405020304" pitchFamily="18" charset="0"/>
                          <a:cs typeface="Times New Roman" panose="02020603050405020304" pitchFamily="18" charset="0"/>
                        </a:rPr>
                        <a:t> </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liên</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minh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quân</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sự</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chống</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LX,ĐÂ.</a:t>
                      </a:r>
                      <a:endParaRPr lang="en-US" sz="24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just"/>
                      <a:r>
                        <a:rPr lang="en-US" sz="2400" dirty="0" smtClean="0">
                          <a:latin typeface="Times New Roman" panose="02020603050405020304" pitchFamily="18" charset="0"/>
                          <a:cs typeface="Times New Roman" panose="02020603050405020304" pitchFamily="18" charset="0"/>
                        </a:rPr>
                        <a:t>- 5/1955, </a:t>
                      </a:r>
                      <a:r>
                        <a:rPr lang="en-US" sz="2400" b="1" u="sng" dirty="0" err="1" smtClean="0">
                          <a:latin typeface="Times New Roman" panose="02020603050405020304" pitchFamily="18" charset="0"/>
                          <a:cs typeface="Times New Roman" panose="02020603050405020304" pitchFamily="18" charset="0"/>
                        </a:rPr>
                        <a:t>khối</a:t>
                      </a:r>
                      <a:r>
                        <a:rPr lang="en-US" sz="2400" b="1" u="sng" baseline="0" dirty="0" smtClean="0">
                          <a:latin typeface="Times New Roman" panose="02020603050405020304" pitchFamily="18" charset="0"/>
                          <a:cs typeface="Times New Roman" panose="02020603050405020304" pitchFamily="18" charset="0"/>
                        </a:rPr>
                        <a:t> </a:t>
                      </a:r>
                      <a:r>
                        <a:rPr lang="en-US" sz="2400" b="1" u="sng" baseline="0" dirty="0" err="1" smtClean="0">
                          <a:latin typeface="Times New Roman" panose="02020603050405020304" pitchFamily="18" charset="0"/>
                          <a:cs typeface="Times New Roman" panose="02020603050405020304" pitchFamily="18" charset="0"/>
                        </a:rPr>
                        <a:t>Vác</a:t>
                      </a:r>
                      <a:r>
                        <a:rPr lang="en-US" sz="2400" b="1" u="sng" baseline="0" dirty="0" smtClean="0">
                          <a:latin typeface="Times New Roman" panose="02020603050405020304" pitchFamily="18" charset="0"/>
                          <a:cs typeface="Times New Roman" panose="02020603050405020304" pitchFamily="18" charset="0"/>
                        </a:rPr>
                        <a:t> </a:t>
                      </a:r>
                      <a:r>
                        <a:rPr lang="en-US" sz="2400" b="1" u="sng" baseline="0" dirty="0" err="1" smtClean="0">
                          <a:latin typeface="Times New Roman" panose="02020603050405020304" pitchFamily="18" charset="0"/>
                          <a:cs typeface="Times New Roman" panose="02020603050405020304" pitchFamily="18" charset="0"/>
                        </a:rPr>
                        <a:t>sa</a:t>
                      </a:r>
                      <a:r>
                        <a:rPr lang="en-US" sz="2400" b="1" u="sng" baseline="0" dirty="0" smtClean="0">
                          <a:latin typeface="Times New Roman" panose="02020603050405020304" pitchFamily="18" charset="0"/>
                          <a:cs typeface="Times New Roman" panose="02020603050405020304" pitchFamily="18" charset="0"/>
                        </a:rPr>
                        <a:t> </a:t>
                      </a:r>
                      <a:r>
                        <a:rPr lang="en-US" sz="2400" b="1" u="sng" baseline="0" dirty="0" err="1" smtClean="0">
                          <a:latin typeface="Times New Roman" panose="02020603050405020304" pitchFamily="18" charset="0"/>
                          <a:cs typeface="Times New Roman" panose="02020603050405020304" pitchFamily="18" charset="0"/>
                        </a:rPr>
                        <a:t>va</a:t>
                      </a:r>
                      <a:r>
                        <a:rPr lang="en-US" sz="2400" b="1" u="sng"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thành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lập</a:t>
                      </a:r>
                      <a:r>
                        <a:rPr lang="en-US" sz="2400" baseline="0" dirty="0" smtClean="0">
                          <a:latin typeface="Times New Roman" panose="02020603050405020304" pitchFamily="18" charset="0"/>
                          <a:cs typeface="Times New Roman" panose="02020603050405020304" pitchFamily="18" charset="0"/>
                        </a:rPr>
                        <a:t> </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phòng</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thủ</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phe</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XHCN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vào</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bảo</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vệ</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hòa</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bình</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châu</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aseline="0" dirty="0" err="1" smtClean="0">
                          <a:latin typeface="Times New Roman" panose="02020603050405020304" pitchFamily="18" charset="0"/>
                          <a:cs typeface="Times New Roman" panose="02020603050405020304" pitchFamily="18" charset="0"/>
                          <a:sym typeface="Wingdings" panose="05000000000000000000" pitchFamily="2" charset="2"/>
                        </a:rPr>
                        <a:t>Âu</a:t>
                      </a:r>
                      <a:r>
                        <a:rPr lang="en-US" sz="2400" baseline="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88316">
                <a:tc gridSpan="2">
                  <a:txBody>
                    <a:bodyPr/>
                    <a:lstStyle/>
                    <a:p>
                      <a:r>
                        <a:rPr lang="en-US" sz="32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ra</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đời</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NATO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và</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Vacsava</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đã</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xác</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lập</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cục</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diện</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hai</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cực</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hai</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phe</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chiến</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tranh</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lạnh</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bao</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trùm</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cả</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thế</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baseline="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giới</a:t>
                      </a:r>
                      <a:r>
                        <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200" b="1" baseline="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hMerge="1">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uman 1947"/>
          <p:cNvPicPr>
            <a:picLocks noChangeAspect="1"/>
          </p:cNvPicPr>
          <p:nvPr/>
        </p:nvPicPr>
        <p:blipFill>
          <a:blip r:embed="rId1"/>
          <a:stretch>
            <a:fillRect/>
          </a:stretch>
        </p:blipFill>
        <p:spPr>
          <a:xfrm>
            <a:off x="767715" y="621030"/>
            <a:ext cx="4916170" cy="4890770"/>
          </a:xfrm>
          <a:prstGeom prst="rect">
            <a:avLst/>
          </a:prstGeom>
          <a:noFill/>
          <a:ln w="9525">
            <a:noFill/>
          </a:ln>
        </p:spPr>
      </p:pic>
      <p:sp>
        <p:nvSpPr>
          <p:cNvPr id="5123" name="Rectangle 3"/>
          <p:cNvSpPr/>
          <p:nvPr/>
        </p:nvSpPr>
        <p:spPr>
          <a:xfrm>
            <a:off x="1127760" y="5733098"/>
            <a:ext cx="4262120" cy="460375"/>
          </a:xfrm>
          <a:prstGeom prst="rect">
            <a:avLst/>
          </a:prstGeom>
          <a:noFill/>
          <a:ln w="9525">
            <a:noFill/>
          </a:ln>
        </p:spPr>
        <p:txBody>
          <a:bodyPr wrap="none">
            <a:spAutoFit/>
          </a:bodyPr>
          <a:lstStyle/>
          <a:p>
            <a:r>
              <a:rPr lang="en-US" altLang="en-US" sz="2400" b="1" dirty="0">
                <a:solidFill>
                  <a:srgbClr val="000099"/>
                </a:solidFill>
                <a:latin typeface="Times New Roman" panose="02020603050405020304" pitchFamily="18" charset="0"/>
                <a:cs typeface="Times New Roman" panose="02020603050405020304" pitchFamily="18" charset="0"/>
              </a:rPr>
              <a:t>Tổng Thống</a:t>
            </a:r>
            <a:r>
              <a:rPr lang="en-US" altLang="en-US" sz="2400" b="1" dirty="0">
                <a:solidFill>
                  <a:srgbClr val="000099"/>
                </a:solidFill>
                <a:latin typeface="VNI-Times" pitchFamily="2" charset="0"/>
              </a:rPr>
              <a:t> Truman  1947</a:t>
            </a:r>
            <a:endParaRPr lang="en-US" altLang="en-US" sz="2400" b="1" dirty="0">
              <a:solidFill>
                <a:srgbClr val="000099"/>
              </a:solidFill>
              <a:latin typeface="VNI-Times" pitchFamily="2" charset="0"/>
            </a:endParaRPr>
          </a:p>
        </p:txBody>
      </p:sp>
      <p:pic>
        <p:nvPicPr>
          <p:cNvPr id="6146" name="Picture 2" descr="Truman ki dao luat ai thiet CAu"/>
          <p:cNvPicPr>
            <a:picLocks noGrp="1" noChangeAspect="1"/>
          </p:cNvPicPr>
          <p:nvPr>
            <p:ph idx="1"/>
          </p:nvPr>
        </p:nvPicPr>
        <p:blipFill>
          <a:blip r:embed="rId2"/>
          <a:stretch>
            <a:fillRect/>
          </a:stretch>
        </p:blipFill>
        <p:spPr>
          <a:xfrm>
            <a:off x="5880100" y="633730"/>
            <a:ext cx="5702935" cy="4801235"/>
          </a:xfrm>
          <a:prstGeom prst="rect">
            <a:avLst/>
          </a:prstGeom>
          <a:noFill/>
          <a:ln w="9525">
            <a:noFill/>
          </a:ln>
        </p:spPr>
      </p:pic>
    </p:spTree>
  </p:cSld>
  <p:clrMapOvr>
    <a:masterClrMapping/>
  </p:clrMapOvr>
  <p:transition>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ban do 2 cuc , 2 phe"/>
          <p:cNvPicPr>
            <a:picLocks noChangeAspect="1"/>
          </p:cNvPicPr>
          <p:nvPr/>
        </p:nvPicPr>
        <p:blipFill>
          <a:blip r:embed="rId1"/>
          <a:stretch>
            <a:fillRect/>
          </a:stretch>
        </p:blipFill>
        <p:spPr>
          <a:xfrm>
            <a:off x="1524000" y="0"/>
            <a:ext cx="9144000" cy="6199188"/>
          </a:xfrm>
          <a:prstGeom prst="rect">
            <a:avLst/>
          </a:prstGeom>
          <a:noFill/>
          <a:ln w="9525">
            <a:noFill/>
          </a:ln>
        </p:spPr>
      </p:pic>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59495" y="404664"/>
          <a:ext cx="9505057" cy="61206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495301" y="841376"/>
            <a:ext cx="11391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IV. </a:t>
            </a:r>
            <a:r>
              <a:rPr lang="en-US" sz="2800" b="1" dirty="0" err="1">
                <a:solidFill>
                  <a:srgbClr val="FF0000"/>
                </a:solidFill>
                <a:latin typeface="Times New Roman" panose="02020603050405020304" pitchFamily="18" charset="0"/>
                <a:cs typeface="Times New Roman" panose="02020603050405020304" pitchFamily="18" charset="0"/>
              </a:rPr>
              <a:t>Xu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hòa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Đông</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Tây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dứt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508000" y="1427163"/>
            <a:ext cx="11379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a:latin typeface="Times New Roman" panose="02020603050405020304" pitchFamily="18" charset="0"/>
                <a:cs typeface="Times New Roman" panose="02020603050405020304" pitchFamily="18" charset="0"/>
              </a:rPr>
              <a:t>- Xu thế hòa hoãn: xuất hiện từ đầu những năm 70 của thế kỉ XX với những cuộc gặp gỡ giữa Liên Xô và Mĩ.</a:t>
            </a:r>
            <a:endParaRPr lang="en-US" sz="2400">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508001" y="2271713"/>
            <a:ext cx="3667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a:latin typeface="Times New Roman" panose="02020603050405020304" pitchFamily="18" charset="0"/>
                <a:cs typeface="Times New Roman" panose="02020603050405020304" pitchFamily="18" charset="0"/>
              </a:rPr>
              <a:t>- Biểu hiện xu thế hòa hoãn:</a:t>
            </a:r>
            <a:endParaRPr lang="en-US" sz="2400">
              <a:latin typeface="Times New Roman" panose="02020603050405020304" pitchFamily="18" charset="0"/>
              <a:cs typeface="Times New Roman" panose="02020603050405020304" pitchFamily="18" charset="0"/>
            </a:endParaRPr>
          </a:p>
        </p:txBody>
      </p:sp>
      <p:sp>
        <p:nvSpPr>
          <p:cNvPr id="13" name="Horizontal Scroll 12"/>
          <p:cNvSpPr/>
          <p:nvPr/>
        </p:nvSpPr>
        <p:spPr bwMode="auto">
          <a:xfrm>
            <a:off x="2207568" y="3276600"/>
            <a:ext cx="8208912" cy="1143000"/>
          </a:xfrm>
          <a:prstGeom prst="horizontalScroll">
            <a:avLst/>
          </a:prstGeom>
          <a:solidFill>
            <a:schemeClr val="bg1"/>
          </a:solidFill>
          <a:ln w="28575" cap="flat" cmpd="sng" algn="ctr">
            <a:solidFill>
              <a:srgbClr val="FF0000"/>
            </a:solidFill>
            <a:prstDash val="solid"/>
            <a:round/>
            <a:headEnd type="none" w="med" len="med"/>
            <a:tailEnd type="none" w="med" len="med"/>
          </a:ln>
          <a:effectLst/>
          <a:scene3d>
            <a:camera prst="obliqueTopRight"/>
            <a:lightRig rig="threePt" dir="t"/>
          </a:scene3d>
        </p:spPr>
        <p:txBody>
          <a:bodyPr/>
          <a:lstStyle/>
          <a:p>
            <a:pPr algn="ctr">
              <a:defRPr/>
            </a:pPr>
            <a:r>
              <a:rPr lang="en-US" sz="2800" dirty="0" err="1">
                <a:latin typeface="Times New Roman" panose="02020603050405020304" pitchFamily="18" charset="0"/>
                <a:cs typeface="Times New Roman" panose="02020603050405020304" pitchFamily="18" charset="0"/>
              </a:rPr>
              <a:t>Xu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ctr">
              <a:defRPr/>
            </a:pP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406400" y="1143000"/>
          <a:ext cx="11480800" cy="4495800"/>
        </p:xfrm>
        <a:graphic>
          <a:graphicData uri="http://schemas.openxmlformats.org/drawingml/2006/table">
            <a:tbl>
              <a:tblPr firstRow="1" bandRow="1">
                <a:tableStyleId>{E8B1032C-EA38-4F05-BA0D-38AFFFC7BED3}</a:tableStyleId>
              </a:tblPr>
              <a:tblGrid>
                <a:gridCol w="2897799"/>
                <a:gridCol w="8583001"/>
              </a:tblGrid>
              <a:tr h="533400">
                <a:tc>
                  <a:txBody>
                    <a:bodyPr/>
                    <a:lstStyle/>
                    <a:p>
                      <a:pPr algn="ctr"/>
                      <a:r>
                        <a:rPr lang="en-US" dirty="0" err="1" smtClean="0">
                          <a:latin typeface="Times New Roman" panose="02020603050405020304" pitchFamily="18" charset="0"/>
                          <a:cs typeface="Times New Roman" panose="02020603050405020304" pitchFamily="18" charset="0"/>
                        </a:rPr>
                        <a:t>Thời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gian</a:t>
                      </a:r>
                      <a:endParaRPr lang="en-US" dirty="0">
                        <a:latin typeface="Times New Roman" panose="02020603050405020304" pitchFamily="18" charset="0"/>
                        <a:cs typeface="Times New Roman" panose="02020603050405020304" pitchFamily="18" charset="0"/>
                      </a:endParaRPr>
                    </a:p>
                  </a:txBody>
                  <a:tcPr marL="121920" marR="121920"/>
                </a:tc>
                <a:tc>
                  <a:txBody>
                    <a:bodyPr/>
                    <a:lstStyle/>
                    <a:p>
                      <a:pPr algn="ct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Sự</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kiện</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chính</a:t>
                      </a:r>
                      <a:endParaRPr lang="en-US" dirty="0">
                        <a:latin typeface="Times New Roman" panose="02020603050405020304" pitchFamily="18" charset="0"/>
                        <a:cs typeface="Times New Roman" panose="02020603050405020304" pitchFamily="18" charset="0"/>
                      </a:endParaRPr>
                    </a:p>
                  </a:txBody>
                  <a:tcPr marL="121920" marR="121920"/>
                </a:tc>
              </a:tr>
              <a:tr h="990600">
                <a:tc>
                  <a:txBody>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txBody>
                  <a:tcPr marL="121920" marR="121920">
                    <a:solidFill>
                      <a:schemeClr val="bg1">
                        <a:alpha val="2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marL="121920" marR="121920">
                    <a:solidFill>
                      <a:schemeClr val="bg1">
                        <a:alpha val="20000"/>
                      </a:schemeClr>
                    </a:solidFill>
                  </a:tcPr>
                </a:tc>
              </a:tr>
              <a:tr h="990600">
                <a:tc>
                  <a:txBody>
                    <a:bodyPr/>
                    <a:lstStyle/>
                    <a:p>
                      <a:endParaRPr lang="en-US" dirty="0">
                        <a:latin typeface="Times New Roman" panose="02020603050405020304" pitchFamily="18" charset="0"/>
                        <a:cs typeface="Times New Roman" panose="02020603050405020304" pitchFamily="18" charset="0"/>
                      </a:endParaRPr>
                    </a:p>
                  </a:txBody>
                  <a:tcPr marL="121920" marR="121920"/>
                </a:tc>
                <a:tc>
                  <a:txBody>
                    <a:bodyPr/>
                    <a:lstStyle/>
                    <a:p>
                      <a:endParaRPr lang="en-US">
                        <a:latin typeface="Times New Roman" panose="02020603050405020304" pitchFamily="18" charset="0"/>
                        <a:cs typeface="Times New Roman" panose="02020603050405020304" pitchFamily="18" charset="0"/>
                      </a:endParaRPr>
                    </a:p>
                  </a:txBody>
                  <a:tcPr marL="121920" marR="121920"/>
                </a:tc>
              </a:tr>
              <a:tr h="990600">
                <a:tc>
                  <a:txBody>
                    <a:bodyPr/>
                    <a:lstStyle/>
                    <a:p>
                      <a:endParaRPr lang="en-US" dirty="0">
                        <a:latin typeface="Times New Roman" panose="02020603050405020304" pitchFamily="18" charset="0"/>
                        <a:cs typeface="Times New Roman" panose="02020603050405020304" pitchFamily="18" charset="0"/>
                      </a:endParaRPr>
                    </a:p>
                  </a:txBody>
                  <a:tcPr marL="121920" marR="121920">
                    <a:solidFill>
                      <a:schemeClr val="bg1">
                        <a:alpha val="2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marL="121920" marR="121920">
                    <a:solidFill>
                      <a:schemeClr val="bg1">
                        <a:alpha val="20000"/>
                      </a:schemeClr>
                    </a:solidFill>
                  </a:tcPr>
                </a:tc>
              </a:tr>
              <a:tr h="990600">
                <a:tc>
                  <a:txBody>
                    <a:bodyPr/>
                    <a:lstStyle/>
                    <a:p>
                      <a:endParaRPr lang="en-US">
                        <a:latin typeface="Times New Roman" panose="02020603050405020304" pitchFamily="18" charset="0"/>
                        <a:cs typeface="Times New Roman" panose="02020603050405020304" pitchFamily="18" charset="0"/>
                      </a:endParaRPr>
                    </a:p>
                  </a:txBody>
                  <a:tcPr marL="121920" marR="121920"/>
                </a:tc>
                <a:tc>
                  <a:txBody>
                    <a:bodyPr/>
                    <a:lstStyle/>
                    <a:p>
                      <a:endParaRPr lang="en-US" dirty="0">
                        <a:latin typeface="Times New Roman" panose="02020603050405020304" pitchFamily="18" charset="0"/>
                        <a:cs typeface="Times New Roman" panose="02020603050405020304" pitchFamily="18" charset="0"/>
                      </a:endParaRPr>
                    </a:p>
                  </a:txBody>
                  <a:tcPr marL="121920" marR="121920"/>
                </a:tc>
              </a:tr>
            </a:tbl>
          </a:graphicData>
        </a:graphic>
      </p:graphicFrame>
      <p:sp>
        <p:nvSpPr>
          <p:cNvPr id="6166" name="TextBox 8"/>
          <p:cNvSpPr txBox="1">
            <a:spLocks noChangeArrowheads="1"/>
          </p:cNvSpPr>
          <p:nvPr/>
        </p:nvSpPr>
        <p:spPr bwMode="auto">
          <a:xfrm>
            <a:off x="406400" y="381001"/>
            <a:ext cx="51580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a:latin typeface="Times New Roman" panose="02020603050405020304" pitchFamily="18" charset="0"/>
                <a:cs typeface="Times New Roman" panose="02020603050405020304" pitchFamily="18" charset="0"/>
              </a:rPr>
              <a:t>- Biểu hiện xu thế hòa hoãn Đông - Tây:</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495300" y="838200"/>
          <a:ext cx="11480800" cy="4998720"/>
        </p:xfrm>
        <a:graphic>
          <a:graphicData uri="http://schemas.openxmlformats.org/drawingml/2006/table">
            <a:tbl>
              <a:tblPr firstRow="1" bandRow="1">
                <a:tableStyleId>{E8B1032C-EA38-4F05-BA0D-38AFFFC7BED3}</a:tableStyleId>
              </a:tblPr>
              <a:tblGrid>
                <a:gridCol w="2248268"/>
                <a:gridCol w="9232532"/>
              </a:tblGrid>
              <a:tr h="685849">
                <a:tc>
                  <a:txBody>
                    <a:bodyPr/>
                    <a:lstStyle/>
                    <a:p>
                      <a:pPr algn="ct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endParaRPr lang="en-US" sz="2800" dirty="0" err="1" smtClean="0">
                        <a:latin typeface="Times New Roman" panose="02020603050405020304" pitchFamily="18" charset="0"/>
                        <a:cs typeface="Times New Roman" panose="02020603050405020304" pitchFamily="18" charset="0"/>
                      </a:endParaRPr>
                    </a:p>
                  </a:txBody>
                  <a:tcPr marL="121920" marR="121920" marT="45724" marB="45724"/>
                </a:tc>
                <a:tc>
                  <a:txBody>
                    <a:bodyPr/>
                    <a:lstStyle/>
                    <a:p>
                      <a:pPr algn="ct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Sự</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kiện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chính</a:t>
                      </a:r>
                      <a:endParaRPr lang="en-US" sz="2800" baseline="0" dirty="0" err="1" smtClean="0">
                        <a:latin typeface="Times New Roman" panose="02020603050405020304" pitchFamily="18" charset="0"/>
                        <a:cs typeface="Times New Roman" panose="02020603050405020304" pitchFamily="18" charset="0"/>
                      </a:endParaRPr>
                    </a:p>
                  </a:txBody>
                  <a:tcPr marL="121920" marR="121920" marT="45724" marB="45724"/>
                </a:tc>
              </a:tr>
              <a:tr h="941070">
                <a:tc>
                  <a:txBody>
                    <a:bodyPr/>
                    <a:lstStyle/>
                    <a:p>
                      <a:pPr algn="just"/>
                      <a:endParaRPr lang="en-US" sz="1800" dirty="0" smtClean="0">
                        <a:latin typeface="Times New Roman" panose="02020603050405020304" pitchFamily="18" charset="0"/>
                        <a:cs typeface="Times New Roman" panose="02020603050405020304" pitchFamily="18" charset="0"/>
                      </a:endParaRPr>
                    </a:p>
                  </a:txBody>
                  <a:tcPr marL="121920" marR="121920" marT="45724" marB="45724">
                    <a:solidFill>
                      <a:schemeClr val="bg1">
                        <a:alpha val="20000"/>
                      </a:schemeClr>
                    </a:solidFill>
                  </a:tcPr>
                </a:tc>
                <a:tc>
                  <a:txBody>
                    <a:bodyPr/>
                    <a:lstStyle/>
                    <a:p>
                      <a:pPr algn="just"/>
                      <a:endParaRPr lang="en-US" sz="1800" dirty="0">
                        <a:latin typeface="Times New Roman" panose="02020603050405020304" pitchFamily="18" charset="0"/>
                        <a:cs typeface="Times New Roman" panose="02020603050405020304" pitchFamily="18" charset="0"/>
                      </a:endParaRPr>
                    </a:p>
                  </a:txBody>
                  <a:tcPr marL="121920" marR="121920" marT="45724" marB="45724">
                    <a:solidFill>
                      <a:schemeClr val="bg1">
                        <a:alpha val="20000"/>
                      </a:schemeClr>
                    </a:solidFill>
                  </a:tcPr>
                </a:tc>
              </a:tr>
              <a:tr h="1269131">
                <a:tc>
                  <a:txBody>
                    <a:bodyPr/>
                    <a:lstStyle/>
                    <a:p>
                      <a:pPr algn="just"/>
                      <a:endParaRPr lang="en-US" sz="1800" dirty="0">
                        <a:latin typeface="Times New Roman" panose="02020603050405020304" pitchFamily="18" charset="0"/>
                        <a:cs typeface="Times New Roman" panose="02020603050405020304" pitchFamily="18" charset="0"/>
                      </a:endParaRPr>
                    </a:p>
                  </a:txBody>
                  <a:tcPr marL="121920" marR="121920" marT="45724" marB="45724"/>
                </a:tc>
                <a:tc>
                  <a:txBody>
                    <a:bodyPr/>
                    <a:lstStyle/>
                    <a:p>
                      <a:pPr algn="just"/>
                      <a:endParaRPr lang="en-US" sz="1800" dirty="0">
                        <a:latin typeface="Times New Roman" panose="02020603050405020304" pitchFamily="18" charset="0"/>
                        <a:cs typeface="Times New Roman" panose="02020603050405020304" pitchFamily="18" charset="0"/>
                      </a:endParaRPr>
                    </a:p>
                  </a:txBody>
                  <a:tcPr marL="121920" marR="121920" marT="45724" marB="45724"/>
                </a:tc>
              </a:tr>
              <a:tr h="1040130">
                <a:tc>
                  <a:txBody>
                    <a:bodyPr/>
                    <a:lstStyle/>
                    <a:p>
                      <a:pPr algn="just"/>
                      <a:endParaRPr lang="en-US" sz="1800" dirty="0">
                        <a:latin typeface="Times New Roman" panose="02020603050405020304" pitchFamily="18" charset="0"/>
                        <a:cs typeface="Times New Roman" panose="02020603050405020304" pitchFamily="18" charset="0"/>
                      </a:endParaRPr>
                    </a:p>
                  </a:txBody>
                  <a:tcPr marL="121920" marR="121920" marT="45724" marB="45724">
                    <a:solidFill>
                      <a:schemeClr val="bg1">
                        <a:alpha val="20000"/>
                      </a:schemeClr>
                    </a:solidFill>
                  </a:tcPr>
                </a:tc>
                <a:tc>
                  <a:txBody>
                    <a:bodyPr/>
                    <a:lstStyle/>
                    <a:p>
                      <a:pPr algn="just"/>
                      <a:endParaRPr lang="en-US" sz="1800" dirty="0">
                        <a:latin typeface="Times New Roman" panose="02020603050405020304" pitchFamily="18" charset="0"/>
                        <a:cs typeface="Times New Roman" panose="02020603050405020304" pitchFamily="18" charset="0"/>
                      </a:endParaRPr>
                    </a:p>
                  </a:txBody>
                  <a:tcPr marL="121920" marR="121920" marT="45724" marB="45724">
                    <a:solidFill>
                      <a:schemeClr val="bg1">
                        <a:alpha val="20000"/>
                      </a:schemeClr>
                    </a:solidFill>
                  </a:tcPr>
                </a:tc>
              </a:tr>
              <a:tr h="1062469">
                <a:tc>
                  <a:txBody>
                    <a:bodyPr/>
                    <a:lstStyle/>
                    <a:p>
                      <a:pPr algn="just"/>
                      <a:endParaRPr lang="en-US" sz="1800" dirty="0">
                        <a:latin typeface="Times New Roman" panose="02020603050405020304" pitchFamily="18" charset="0"/>
                        <a:cs typeface="Times New Roman" panose="02020603050405020304" pitchFamily="18" charset="0"/>
                      </a:endParaRPr>
                    </a:p>
                  </a:txBody>
                  <a:tcPr marL="121920" marR="121920" marT="45724" marB="45724"/>
                </a:tc>
                <a:tc>
                  <a:txBody>
                    <a:bodyPr/>
                    <a:lstStyle/>
                    <a:p>
                      <a:pPr algn="just"/>
                      <a:endParaRPr lang="en-US" sz="1800" dirty="0">
                        <a:latin typeface="Times New Roman" panose="02020603050405020304" pitchFamily="18" charset="0"/>
                        <a:cs typeface="Times New Roman" panose="02020603050405020304" pitchFamily="18" charset="0"/>
                      </a:endParaRPr>
                    </a:p>
                  </a:txBody>
                  <a:tcPr marL="121920" marR="121920" marT="45724" marB="45724"/>
                </a:tc>
              </a:tr>
            </a:tbl>
          </a:graphicData>
        </a:graphic>
      </p:graphicFrame>
      <p:sp>
        <p:nvSpPr>
          <p:cNvPr id="7190" name="TextBox 8"/>
          <p:cNvSpPr txBox="1">
            <a:spLocks noChangeArrowheads="1"/>
          </p:cNvSpPr>
          <p:nvPr/>
        </p:nvSpPr>
        <p:spPr bwMode="auto">
          <a:xfrm>
            <a:off x="319618" y="381001"/>
            <a:ext cx="4937760"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200" b="1">
                <a:latin typeface="Times New Roman" panose="02020603050405020304" pitchFamily="18" charset="0"/>
                <a:cs typeface="Times New Roman" panose="02020603050405020304" pitchFamily="18" charset="0"/>
              </a:rPr>
              <a:t>-</a:t>
            </a:r>
            <a:r>
              <a:rPr lang="en-US" sz="2200" b="1">
                <a:solidFill>
                  <a:srgbClr val="002060"/>
                </a:solidFill>
                <a:latin typeface="Times New Roman" panose="02020603050405020304" pitchFamily="18" charset="0"/>
                <a:cs typeface="Times New Roman" panose="02020603050405020304" pitchFamily="18" charset="0"/>
              </a:rPr>
              <a:t> Biểu hiện xu thế hòa hoãn Đông - Tây:</a:t>
            </a:r>
            <a:endParaRPr lang="en-US" sz="2200" b="1">
              <a:solidFill>
                <a:srgbClr val="002060"/>
              </a:solidFill>
              <a:latin typeface="Times New Roman" panose="02020603050405020304" pitchFamily="18" charset="0"/>
              <a:cs typeface="Times New Roman" panose="02020603050405020304" pitchFamily="18" charset="0"/>
            </a:endParaRPr>
          </a:p>
        </p:txBody>
      </p:sp>
      <p:sp>
        <p:nvSpPr>
          <p:cNvPr id="7191" name="TextBox 1">
            <a:hlinkClick r:id="rId1" action="ppaction://hlinksldjump"/>
          </p:cNvPr>
          <p:cNvSpPr txBox="1">
            <a:spLocks noChangeArrowheads="1"/>
          </p:cNvSpPr>
          <p:nvPr/>
        </p:nvSpPr>
        <p:spPr bwMode="auto">
          <a:xfrm>
            <a:off x="767928" y="1838961"/>
            <a:ext cx="19691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dirty="0">
                <a:latin typeface="Times New Roman" panose="02020603050405020304" pitchFamily="18" charset="0"/>
                <a:cs typeface="Times New Roman" panose="02020603050405020304" pitchFamily="18" charset="0"/>
              </a:rPr>
              <a:t>- 9 – 11 - 1972</a:t>
            </a:r>
            <a:endParaRPr lang="en-US" sz="2400" b="1" dirty="0">
              <a:latin typeface="Times New Roman" panose="02020603050405020304" pitchFamily="18" charset="0"/>
              <a:cs typeface="Times New Roman" panose="02020603050405020304" pitchFamily="18" charset="0"/>
            </a:endParaRPr>
          </a:p>
        </p:txBody>
      </p:sp>
      <p:sp>
        <p:nvSpPr>
          <p:cNvPr id="7192" name="TextBox 2">
            <a:hlinkClick r:id="rId2" action="ppaction://hlinksldjump"/>
          </p:cNvPr>
          <p:cNvSpPr txBox="1">
            <a:spLocks noChangeArrowheads="1"/>
          </p:cNvSpPr>
          <p:nvPr/>
        </p:nvSpPr>
        <p:spPr bwMode="auto">
          <a:xfrm>
            <a:off x="854287" y="3103246"/>
            <a:ext cx="962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200">
                <a:latin typeface="Times New Roman" panose="02020603050405020304" pitchFamily="18" charset="0"/>
                <a:cs typeface="Times New Roman" panose="02020603050405020304" pitchFamily="18" charset="0"/>
              </a:rPr>
              <a:t>-</a:t>
            </a:r>
            <a:r>
              <a:rPr lang="en-US" sz="2400" b="1">
                <a:latin typeface="Times New Roman" panose="02020603050405020304" pitchFamily="18" charset="0"/>
                <a:cs typeface="Times New Roman" panose="02020603050405020304" pitchFamily="18" charset="0"/>
              </a:rPr>
              <a:t> 1972</a:t>
            </a:r>
            <a:endParaRPr lang="en-US" sz="2400" b="1">
              <a:latin typeface="Times New Roman" panose="02020603050405020304" pitchFamily="18" charset="0"/>
              <a:cs typeface="Times New Roman" panose="02020603050405020304" pitchFamily="18" charset="0"/>
            </a:endParaRPr>
          </a:p>
        </p:txBody>
      </p:sp>
      <p:sp>
        <p:nvSpPr>
          <p:cNvPr id="7193" name="TextBox 3">
            <a:hlinkClick r:id="rId3" action="ppaction://hlinksldjump"/>
          </p:cNvPr>
          <p:cNvSpPr txBox="1">
            <a:spLocks noChangeArrowheads="1"/>
          </p:cNvSpPr>
          <p:nvPr/>
        </p:nvSpPr>
        <p:spPr bwMode="auto">
          <a:xfrm>
            <a:off x="839470" y="4148138"/>
            <a:ext cx="14528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a:latin typeface="Times New Roman" panose="02020603050405020304" pitchFamily="18" charset="0"/>
                <a:cs typeface="Times New Roman" panose="02020603050405020304" pitchFamily="18" charset="0"/>
              </a:rPr>
              <a:t>- 8 - 1975 </a:t>
            </a:r>
            <a:endParaRPr lang="en-US" sz="2400" b="1">
              <a:latin typeface="Times New Roman" panose="02020603050405020304" pitchFamily="18" charset="0"/>
              <a:cs typeface="Times New Roman" panose="02020603050405020304" pitchFamily="18" charset="0"/>
            </a:endParaRPr>
          </a:p>
        </p:txBody>
      </p:sp>
      <p:sp>
        <p:nvSpPr>
          <p:cNvPr id="7194" name="TextBox 4">
            <a:hlinkClick r:id="rId4" action="ppaction://hlinksldjump"/>
          </p:cNvPr>
          <p:cNvSpPr txBox="1">
            <a:spLocks noChangeArrowheads="1"/>
          </p:cNvSpPr>
          <p:nvPr/>
        </p:nvSpPr>
        <p:spPr bwMode="auto">
          <a:xfrm>
            <a:off x="912073" y="5444808"/>
            <a:ext cx="15290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a:latin typeface="Times New Roman" panose="02020603050405020304" pitchFamily="18" charset="0"/>
                <a:cs typeface="Times New Roman" panose="02020603050405020304" pitchFamily="18" charset="0"/>
              </a:rPr>
              <a:t>- 12 - 1989</a:t>
            </a:r>
            <a:endParaRPr lang="en-US" sz="2400" b="1">
              <a:latin typeface="Times New Roman" panose="02020603050405020304" pitchFamily="18" charset="0"/>
              <a:cs typeface="Times New Roman" panose="02020603050405020304" pitchFamily="18" charset="0"/>
            </a:endParaRPr>
          </a:p>
        </p:txBody>
      </p:sp>
      <p:sp>
        <p:nvSpPr>
          <p:cNvPr id="7195" name="TextBox 6"/>
          <p:cNvSpPr txBox="1">
            <a:spLocks noChangeArrowheads="1"/>
          </p:cNvSpPr>
          <p:nvPr/>
        </p:nvSpPr>
        <p:spPr bwMode="auto">
          <a:xfrm>
            <a:off x="2986618" y="1500188"/>
            <a:ext cx="854498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kí</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kết</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tình</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hình</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châu</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Âu</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bớt</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căng</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thẳng</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và</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dịu</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đi</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200" dirty="0">
              <a:latin typeface="Times New Roman" panose="02020603050405020304" pitchFamily="18" charset="0"/>
              <a:cs typeface="Times New Roman" panose="02020603050405020304" pitchFamily="18" charset="0"/>
            </a:endParaRPr>
          </a:p>
        </p:txBody>
      </p:sp>
      <p:sp>
        <p:nvSpPr>
          <p:cNvPr id="7196" name="TextBox 9"/>
          <p:cNvSpPr txBox="1">
            <a:spLocks noChangeArrowheads="1"/>
          </p:cNvSpPr>
          <p:nvPr/>
        </p:nvSpPr>
        <p:spPr bwMode="auto">
          <a:xfrm>
            <a:off x="2935818" y="2557463"/>
            <a:ext cx="864658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2400">
                <a:latin typeface="Times New Roman" panose="02020603050405020304" pitchFamily="18" charset="0"/>
                <a:cs typeface="Times New Roman" panose="02020603050405020304" pitchFamily="18" charset="0"/>
              </a:rPr>
              <a:t>- Liên Xô và Mĩ kí Hiệp ước về việc hạn chế hệ thống phòng chống tên lửa (ABM), Hiệp định hạn chế vũ khí tiến công chiến lược (SALT)</a:t>
            </a:r>
            <a:endParaRPr lang="en-US" sz="2400">
              <a:latin typeface="Times New Roman" panose="02020603050405020304" pitchFamily="18" charset="0"/>
              <a:cs typeface="Times New Roman" panose="02020603050405020304" pitchFamily="18" charset="0"/>
            </a:endParaRPr>
          </a:p>
        </p:txBody>
      </p:sp>
      <p:sp>
        <p:nvSpPr>
          <p:cNvPr id="7197" name="TextBox 14"/>
          <p:cNvSpPr txBox="1">
            <a:spLocks noChangeArrowheads="1"/>
          </p:cNvSpPr>
          <p:nvPr/>
        </p:nvSpPr>
        <p:spPr bwMode="auto">
          <a:xfrm>
            <a:off x="2885018" y="3757614"/>
            <a:ext cx="86465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22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- 33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Canađa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Henxinki</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đảm</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bảo</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an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ninh</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châu</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Âu</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và</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hợp</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tác</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giữa</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các</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nước</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latin typeface="Times New Roman" panose="02020603050405020304" pitchFamily="18" charset="0"/>
              <a:cs typeface="Times New Roman" panose="02020603050405020304" pitchFamily="18" charset="0"/>
            </a:endParaRPr>
          </a:p>
        </p:txBody>
      </p:sp>
      <p:sp>
        <p:nvSpPr>
          <p:cNvPr id="7198" name="TextBox 15"/>
          <p:cNvSpPr txBox="1">
            <a:spLocks noChangeArrowheads="1"/>
          </p:cNvSpPr>
          <p:nvPr/>
        </p:nvSpPr>
        <p:spPr bwMode="auto">
          <a:xfrm>
            <a:off x="3037363" y="4941232"/>
            <a:ext cx="85449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2200" dirty="0" err="1" smtClean="0">
                <a:latin typeface="Times New Roman" panose="02020603050405020304" pitchFamily="18" charset="0"/>
                <a:cs typeface="Times New Roman" panose="02020603050405020304" pitchFamily="18" charset="0"/>
              </a:rPr>
              <a:t>Liên</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dứt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tranh</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lạnh</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mở</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ra</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cơ</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chế</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giải</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quyết</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200" dirty="0">
              <a:latin typeface="Times New Roman" panose="02020603050405020304" pitchFamily="18" charset="0"/>
              <a:cs typeface="Times New Roman" panose="02020603050405020304" pitchFamily="18" charset="0"/>
            </a:endParaRPr>
          </a:p>
        </p:txBody>
      </p:sp>
      <p:sp>
        <p:nvSpPr>
          <p:cNvPr id="2" name="5-Point Star 1">
            <a:hlinkClick r:id="rId5" action="ppaction://hlinksldjump"/>
          </p:cNvPr>
          <p:cNvSpPr/>
          <p:nvPr/>
        </p:nvSpPr>
        <p:spPr bwMode="auto">
          <a:xfrm>
            <a:off x="11531600" y="107951"/>
            <a:ext cx="660400" cy="487363"/>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p:nvPr/>
        </p:nvSpPr>
        <p:spPr>
          <a:xfrm>
            <a:off x="967105" y="990600"/>
            <a:ext cx="10627995" cy="3969385"/>
          </a:xfrm>
          <a:prstGeom prst="rect">
            <a:avLst/>
          </a:prstGeom>
          <a:noFill/>
          <a:ln w="9525">
            <a:noFill/>
          </a:ln>
        </p:spPr>
        <p:txBody>
          <a:bodyPr wrap="square">
            <a:spAutoFit/>
          </a:bodyPr>
          <a:lstStyle/>
          <a:p>
            <a:pPr algn="just" eaLnBrk="1" hangingPunct="1"/>
            <a:r>
              <a:rPr lang="en-US" altLang="en-US" sz="3600" b="1" i="1" dirty="0">
                <a:solidFill>
                  <a:srgbClr val="A50021"/>
                </a:solidFill>
                <a:latin typeface="Times New Roman" panose="02020603050405020304" pitchFamily="18" charset="0"/>
                <a:cs typeface="Times New Roman" panose="02020603050405020304" pitchFamily="18" charset="0"/>
              </a:rPr>
              <a:t>* </a:t>
            </a:r>
            <a:r>
              <a:rPr lang="en-US" altLang="en-US" sz="3600" b="1" i="1" u="sng" dirty="0">
                <a:solidFill>
                  <a:srgbClr val="A50021"/>
                </a:solidFill>
                <a:latin typeface="Times New Roman" panose="02020603050405020304" pitchFamily="18" charset="0"/>
                <a:cs typeface="Times New Roman" panose="02020603050405020304" pitchFamily="18" charset="0"/>
              </a:rPr>
              <a:t>Nguyên nhân kết thúc chiến tranh lạnh</a:t>
            </a:r>
            <a:endParaRPr lang="en-US" altLang="en-US" sz="3600" i="1" dirty="0">
              <a:solidFill>
                <a:srgbClr val="A50021"/>
              </a:solidFill>
              <a:latin typeface="Times New Roman" panose="02020603050405020304" pitchFamily="18" charset="0"/>
              <a:cs typeface="Times New Roman" panose="02020603050405020304" pitchFamily="18" charset="0"/>
            </a:endParaRPr>
          </a:p>
          <a:p>
            <a:pPr algn="just" eaLnBrk="1" hangingPunct="1"/>
            <a:r>
              <a:rPr lang="en-US" altLang="en-US" sz="3600" dirty="0">
                <a:solidFill>
                  <a:srgbClr val="002060"/>
                </a:solidFill>
                <a:latin typeface="Times New Roman" panose="02020603050405020304" pitchFamily="18" charset="0"/>
                <a:cs typeface="Times New Roman" panose="02020603050405020304" pitchFamily="18" charset="0"/>
              </a:rPr>
              <a:t>- Cuộc chạy đua vũ trang làm cho cả 2 nước suy giảm thế mạnh ( chủ yếu nhất)</a:t>
            </a:r>
            <a:endParaRPr lang="en-US" altLang="en-US" sz="3600" dirty="0">
              <a:solidFill>
                <a:srgbClr val="002060"/>
              </a:solidFill>
              <a:latin typeface="Times New Roman" panose="02020603050405020304" pitchFamily="18" charset="0"/>
              <a:cs typeface="Times New Roman" panose="02020603050405020304" pitchFamily="18" charset="0"/>
            </a:endParaRPr>
          </a:p>
          <a:p>
            <a:pPr algn="just" eaLnBrk="1" hangingPunct="1"/>
            <a:r>
              <a:rPr lang="en-US" altLang="en-US" sz="3600" dirty="0">
                <a:solidFill>
                  <a:srgbClr val="002060"/>
                </a:solidFill>
                <a:latin typeface="Times New Roman" panose="02020603050405020304" pitchFamily="18" charset="0"/>
                <a:cs typeface="Times New Roman" panose="02020603050405020304" pitchFamily="18" charset="0"/>
              </a:rPr>
              <a:t>- Ảnh hưởng đến vị trí quốc tế của hai nước.</a:t>
            </a:r>
            <a:endParaRPr lang="en-US" altLang="en-US" sz="3600" dirty="0">
              <a:solidFill>
                <a:srgbClr val="002060"/>
              </a:solidFill>
              <a:latin typeface="Times New Roman" panose="02020603050405020304" pitchFamily="18" charset="0"/>
              <a:cs typeface="Times New Roman" panose="02020603050405020304" pitchFamily="18" charset="0"/>
            </a:endParaRPr>
          </a:p>
          <a:p>
            <a:pPr algn="just" eaLnBrk="1" hangingPunct="1"/>
            <a:r>
              <a:rPr lang="en-US" altLang="en-US" sz="3600" dirty="0">
                <a:solidFill>
                  <a:srgbClr val="002060"/>
                </a:solidFill>
                <a:latin typeface="Times New Roman" panose="02020603050405020304" pitchFamily="18" charset="0"/>
                <a:cs typeface="Times New Roman" panose="02020603050405020304" pitchFamily="18" charset="0"/>
              </a:rPr>
              <a:t>- Sự vươn lên mạnh mẽ của Nhật Bản v</a:t>
            </a:r>
            <a:r>
              <a:rPr lang="en-US" altLang="en-US" sz="3600" dirty="0">
                <a:solidFill>
                  <a:srgbClr val="002060"/>
                </a:solidFill>
                <a:latin typeface="Times New Roman" panose="02020603050405020304" pitchFamily="18" charset="0"/>
                <a:ea typeface="Times New Roman" panose="02020603050405020304" pitchFamily="18" charset="0"/>
              </a:rPr>
              <a:t>à</a:t>
            </a:r>
            <a:r>
              <a:rPr lang="en-US" altLang="en-US" sz="3600" dirty="0">
                <a:solidFill>
                  <a:srgbClr val="002060"/>
                </a:solidFill>
                <a:latin typeface="Times New Roman" panose="02020603050405020304" pitchFamily="18" charset="0"/>
                <a:cs typeface="Times New Roman" panose="02020603050405020304" pitchFamily="18" charset="0"/>
              </a:rPr>
              <a:t> Tây Âu gây ra sự lo ngại cho Mỹ v</a:t>
            </a:r>
            <a:r>
              <a:rPr lang="en-US" altLang="en-US" sz="3600" dirty="0">
                <a:solidFill>
                  <a:srgbClr val="002060"/>
                </a:solidFill>
                <a:latin typeface="Times New Roman" panose="02020603050405020304" pitchFamily="18" charset="0"/>
                <a:ea typeface="Times New Roman" panose="02020603050405020304" pitchFamily="18" charset="0"/>
              </a:rPr>
              <a:t>à</a:t>
            </a:r>
            <a:r>
              <a:rPr lang="en-US" altLang="en-US" sz="3600" dirty="0">
                <a:solidFill>
                  <a:srgbClr val="002060"/>
                </a:solidFill>
                <a:latin typeface="Times New Roman" panose="02020603050405020304" pitchFamily="18" charset="0"/>
                <a:cs typeface="Times New Roman" panose="02020603050405020304" pitchFamily="18" charset="0"/>
              </a:rPr>
              <a:t> Liên Xô.</a:t>
            </a:r>
            <a:endParaRPr lang="en-US" altLang="en-US" sz="3600" dirty="0">
              <a:solidFill>
                <a:srgbClr val="002060"/>
              </a:solidFill>
              <a:latin typeface="Times New Roman" panose="02020603050405020304" pitchFamily="18" charset="0"/>
              <a:cs typeface="Times New Roman" panose="02020603050405020304" pitchFamily="18" charset="0"/>
            </a:endParaRPr>
          </a:p>
          <a:p>
            <a:pPr algn="just" eaLnBrk="1" hangingPunct="1"/>
            <a:r>
              <a:rPr lang="en-US" altLang="en-US" sz="3600" dirty="0">
                <a:solidFill>
                  <a:srgbClr val="002060"/>
                </a:solidFill>
                <a:latin typeface="Times New Roman" panose="02020603050405020304" pitchFamily="18" charset="0"/>
                <a:cs typeface="Times New Roman" panose="02020603050405020304" pitchFamily="18" charset="0"/>
              </a:rPr>
              <a:t>- Liên Xô lâm vào trì trệ khủng hoảng.</a:t>
            </a:r>
            <a:endParaRPr lang="en-US" alt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292">
                                            <p:txEl>
                                              <p:charRg st="40" end="121"/>
                                            </p:txEl>
                                          </p:spTgt>
                                        </p:tgtEl>
                                        <p:attrNameLst>
                                          <p:attrName>style.visibility</p:attrName>
                                        </p:attrNameLst>
                                      </p:cBhvr>
                                      <p:to>
                                        <p:strVal val="visible"/>
                                      </p:to>
                                    </p:set>
                                    <p:animEffect transition="in" filter="box(in)">
                                      <p:cBhvr>
                                        <p:cTn id="7" dur="500"/>
                                        <p:tgtEl>
                                          <p:spTgt spid="12292">
                                            <p:txEl>
                                              <p:charRg st="40" end="12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292">
                                            <p:txEl>
                                              <p:charRg st="121" end="166"/>
                                            </p:txEl>
                                          </p:spTgt>
                                        </p:tgtEl>
                                        <p:attrNameLst>
                                          <p:attrName>style.visibility</p:attrName>
                                        </p:attrNameLst>
                                      </p:cBhvr>
                                      <p:to>
                                        <p:strVal val="visible"/>
                                      </p:to>
                                    </p:set>
                                    <p:animEffect transition="in" filter="box(in)">
                                      <p:cBhvr>
                                        <p:cTn id="12" dur="500"/>
                                        <p:tgtEl>
                                          <p:spTgt spid="12292">
                                            <p:txEl>
                                              <p:charRg st="121" end="16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292">
                                            <p:txEl>
                                              <p:charRg st="166" end="248"/>
                                            </p:txEl>
                                          </p:spTgt>
                                        </p:tgtEl>
                                        <p:attrNameLst>
                                          <p:attrName>style.visibility</p:attrName>
                                        </p:attrNameLst>
                                      </p:cBhvr>
                                      <p:to>
                                        <p:strVal val="visible"/>
                                      </p:to>
                                    </p:set>
                                    <p:animEffect transition="in" filter="box(in)">
                                      <p:cBhvr>
                                        <p:cTn id="17" dur="500"/>
                                        <p:tgtEl>
                                          <p:spTgt spid="12292">
                                            <p:txEl>
                                              <p:charRg st="166" end="24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292">
                                            <p:txEl>
                                              <p:charRg st="248" end="283"/>
                                            </p:txEl>
                                          </p:spTgt>
                                        </p:tgtEl>
                                        <p:attrNameLst>
                                          <p:attrName>style.visibility</p:attrName>
                                        </p:attrNameLst>
                                      </p:cBhvr>
                                      <p:to>
                                        <p:strVal val="visible"/>
                                      </p:to>
                                    </p:set>
                                    <p:animEffect transition="in" filter="box(in)">
                                      <p:cBhvr>
                                        <p:cTn id="22" dur="500"/>
                                        <p:tgtEl>
                                          <p:spTgt spid="12292">
                                            <p:txEl>
                                              <p:charRg st="248" end="28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ush_and_GorbachevL"/>
          <p:cNvPicPr>
            <a:picLocks noChangeAspect="1"/>
          </p:cNvPicPr>
          <p:nvPr/>
        </p:nvPicPr>
        <p:blipFill>
          <a:blip r:embed="rId1"/>
          <a:stretch>
            <a:fillRect/>
          </a:stretch>
        </p:blipFill>
        <p:spPr>
          <a:xfrm>
            <a:off x="2109470" y="335280"/>
            <a:ext cx="8558530" cy="5811520"/>
          </a:xfrm>
          <a:prstGeom prst="rect">
            <a:avLst/>
          </a:prstGeom>
          <a:noFill/>
          <a:ln w="9525">
            <a:noFill/>
          </a:ln>
        </p:spPr>
      </p:pic>
      <p:sp>
        <p:nvSpPr>
          <p:cNvPr id="24579" name="Rectangle 3"/>
          <p:cNvSpPr/>
          <p:nvPr/>
        </p:nvSpPr>
        <p:spPr>
          <a:xfrm>
            <a:off x="1919447" y="6093143"/>
            <a:ext cx="8721725" cy="583565"/>
          </a:xfrm>
          <a:prstGeom prst="rect">
            <a:avLst/>
          </a:prstGeom>
          <a:noFill/>
          <a:ln w="9525">
            <a:noFill/>
          </a:ln>
        </p:spPr>
        <p:txBody>
          <a:bodyPr wrap="none">
            <a:spAutoFit/>
          </a:bodyPr>
          <a:lstStyle/>
          <a:p>
            <a:pPr algn="ctr"/>
            <a:r>
              <a:rPr lang="en-US" altLang="en-US" sz="3200" b="1" dirty="0">
                <a:solidFill>
                  <a:srgbClr val="000099"/>
                </a:solidFill>
                <a:latin typeface="VNI-Times" pitchFamily="2" charset="0"/>
              </a:rPr>
              <a:t>Bush, Gorbachev tại hội nghị Malta,1989</a:t>
            </a:r>
            <a:endParaRPr lang="en-US" altLang="en-US" sz="3200" b="1" dirty="0">
              <a:solidFill>
                <a:srgbClr val="000099"/>
              </a:solidFill>
              <a:latin typeface="VNI-Times" pitchFamily="2" charset="0"/>
            </a:endParaRPr>
          </a:p>
        </p:txBody>
      </p:sp>
    </p:spTree>
  </p:cSld>
  <p:clrMapOvr>
    <a:masterClrMapping/>
  </p:clrMapOvr>
  <p:transition>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nuoc_duc_sau_chien_tranh_thu_hai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14401"/>
            <a:ext cx="6705600"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5" name="Group 5"/>
          <p:cNvGrpSpPr/>
          <p:nvPr/>
        </p:nvGrpSpPr>
        <p:grpSpPr bwMode="auto">
          <a:xfrm>
            <a:off x="6908800" y="914401"/>
            <a:ext cx="5080000" cy="5459413"/>
            <a:chOff x="1440" y="432"/>
            <a:chExt cx="3936" cy="1976"/>
          </a:xfrm>
        </p:grpSpPr>
        <p:pic>
          <p:nvPicPr>
            <p:cNvPr id="8199" name="Picture 6" descr="buc tuong Ber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 y="432"/>
              <a:ext cx="3936"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7"/>
            <p:cNvSpPr>
              <a:spLocks noChangeArrowheads="1"/>
            </p:cNvSpPr>
            <p:nvPr/>
          </p:nvSpPr>
          <p:spPr bwMode="auto">
            <a:xfrm>
              <a:off x="3725" y="2064"/>
              <a:ext cx="143"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a:solidFill>
                  <a:srgbClr val="FFFF00"/>
                </a:solidFill>
                <a:latin typeface="VNI-Times" pitchFamily="2" charset="0"/>
              </a:endParaRPr>
            </a:p>
          </p:txBody>
        </p:sp>
      </p:grpSp>
      <p:sp>
        <p:nvSpPr>
          <p:cNvPr id="8196" name="Text Box 9"/>
          <p:cNvSpPr txBox="1">
            <a:spLocks noChangeArrowheads="1"/>
          </p:cNvSpPr>
          <p:nvPr/>
        </p:nvSpPr>
        <p:spPr bwMode="auto">
          <a:xfrm>
            <a:off x="6908800" y="6391275"/>
            <a:ext cx="33778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a:latin typeface="Times New Roman" panose="02020603050405020304" pitchFamily="18" charset="0"/>
                <a:cs typeface="Times New Roman" panose="02020603050405020304" pitchFamily="18" charset="0"/>
              </a:rPr>
              <a:t>Bức tường Béc lin ( 1961 – 1989)</a:t>
            </a:r>
            <a:endParaRPr lang="en-US" b="1">
              <a:latin typeface="Times New Roman" panose="02020603050405020304" pitchFamily="18" charset="0"/>
              <a:cs typeface="Times New Roman" panose="02020603050405020304" pitchFamily="18" charset="0"/>
            </a:endParaRPr>
          </a:p>
        </p:txBody>
      </p:sp>
      <p:sp>
        <p:nvSpPr>
          <p:cNvPr id="8197" name="TextBox 2"/>
          <p:cNvSpPr txBox="1">
            <a:spLocks noChangeArrowheads="1"/>
          </p:cNvSpPr>
          <p:nvPr/>
        </p:nvSpPr>
        <p:spPr bwMode="auto">
          <a:xfrm>
            <a:off x="855133" y="6378575"/>
            <a:ext cx="36856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600" b="1">
                <a:latin typeface="Times New Roman" panose="02020603050405020304" pitchFamily="18" charset="0"/>
                <a:cs typeface="Times New Roman" panose="02020603050405020304" pitchFamily="18" charset="0"/>
              </a:rPr>
              <a:t>LƯỢC ĐỒ NƯỚC ĐỨC  SAU CTTG II</a:t>
            </a:r>
            <a:endParaRPr lang="en-US" sz="1600" b="1">
              <a:latin typeface="Times New Roman" panose="02020603050405020304" pitchFamily="18" charset="0"/>
              <a:cs typeface="Times New Roman" panose="02020603050405020304" pitchFamily="18" charset="0"/>
            </a:endParaRPr>
          </a:p>
        </p:txBody>
      </p:sp>
      <p:sp>
        <p:nvSpPr>
          <p:cNvPr id="8198" name="Sun 1">
            <a:hlinkClick r:id="rId3" action="ppaction://hlinksldjump"/>
          </p:cNvPr>
          <p:cNvSpPr>
            <a:spLocks noChangeArrowheads="1"/>
          </p:cNvSpPr>
          <p:nvPr/>
        </p:nvSpPr>
        <p:spPr bwMode="auto">
          <a:xfrm>
            <a:off x="11413067" y="180976"/>
            <a:ext cx="778933" cy="504825"/>
          </a:xfrm>
          <a:prstGeom prst="sun">
            <a:avLst>
              <a:gd name="adj" fmla="val 25000"/>
            </a:avLst>
          </a:prstGeom>
          <a:solidFill>
            <a:srgbClr val="FFFF00"/>
          </a:solidFill>
          <a:ln w="9525" algn="ctr">
            <a:solidFill>
              <a:schemeClr val="tx1"/>
            </a:solidFill>
            <a:round/>
          </a:ln>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6800" y="304800"/>
            <a:ext cx="10058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5"/>
          <p:cNvSpPr>
            <a:spLocks noChangeArrowheads="1"/>
          </p:cNvSpPr>
          <p:nvPr/>
        </p:nvSpPr>
        <p:spPr bwMode="auto">
          <a:xfrm>
            <a:off x="304800" y="5802313"/>
            <a:ext cx="1168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latin typeface="Times New Roman" panose="02020603050405020304" pitchFamily="18" charset="0"/>
                <a:cs typeface="Times New Roman" panose="02020603050405020304" pitchFamily="18" charset="0"/>
              </a:rPr>
              <a:t>Ngày 27 - 5 - </a:t>
            </a:r>
            <a:r>
              <a:rPr lang="vi-VN" sz="2000" b="1">
                <a:latin typeface="Times New Roman" panose="02020603050405020304" pitchFamily="18" charset="0"/>
                <a:cs typeface="Times New Roman" panose="02020603050405020304" pitchFamily="18" charset="0"/>
              </a:rPr>
              <a:t>1972, Tổng Bí thư Liên Xô Leonid Brezhnev cùng Tổng thống Mỹ Richard Nixon đã ký các thỏa thuận của cuộc đàm phán hạn chế vũ khí chiến lược (SALT) tại một cuộc họp ở Moskva.</a:t>
            </a:r>
            <a:endParaRPr lang="en-US" sz="2000" b="1">
              <a:latin typeface="Times New Roman" panose="02020603050405020304" pitchFamily="18" charset="0"/>
              <a:cs typeface="Times New Roman" panose="02020603050405020304" pitchFamily="18"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534" y="3160713"/>
            <a:ext cx="103293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Sun 4">
            <a:hlinkClick r:id="rId3" action="ppaction://hlinksldjump"/>
          </p:cNvPr>
          <p:cNvSpPr>
            <a:spLocks noChangeArrowheads="1"/>
          </p:cNvSpPr>
          <p:nvPr/>
        </p:nvSpPr>
        <p:spPr bwMode="auto">
          <a:xfrm>
            <a:off x="11379200" y="152400"/>
            <a:ext cx="812800" cy="609600"/>
          </a:xfrm>
          <a:prstGeom prst="sun">
            <a:avLst>
              <a:gd name="adj" fmla="val 25000"/>
            </a:avLst>
          </a:prstGeom>
          <a:solidFill>
            <a:srgbClr val="FFFF00"/>
          </a:solidFill>
          <a:ln w="9525" algn="ctr">
            <a:solidFill>
              <a:schemeClr val="tx1"/>
            </a:solidFill>
            <a:round/>
          </a:ln>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8751" y="760413"/>
            <a:ext cx="591184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3"/>
          <p:cNvSpPr>
            <a:spLocks noChangeArrowheads="1"/>
          </p:cNvSpPr>
          <p:nvPr/>
        </p:nvSpPr>
        <p:spPr bwMode="auto">
          <a:xfrm>
            <a:off x="12700" y="5943601"/>
            <a:ext cx="620395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b="1">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Tháng 8 / 1975, 33 nước châu Âu, Mĩ và </a:t>
            </a:r>
            <a:endParaRPr lang="en-US" b="1">
              <a:latin typeface="Times New Roman" panose="02020603050405020304" pitchFamily="18" charset="0"/>
              <a:cs typeface="Times New Roman" panose="02020603050405020304" pitchFamily="18" charset="0"/>
            </a:endParaRPr>
          </a:p>
          <a:p>
            <a:pPr algn="ctr"/>
            <a:r>
              <a:rPr lang="vi-VN" b="1">
                <a:latin typeface="Times New Roman" panose="02020603050405020304" pitchFamily="18" charset="0"/>
                <a:cs typeface="Times New Roman" panose="02020603050405020304" pitchFamily="18" charset="0"/>
              </a:rPr>
              <a:t>Canada </a:t>
            </a:r>
            <a:r>
              <a:rPr lang="en-US" b="1">
                <a:latin typeface="Times New Roman" panose="02020603050405020304" pitchFamily="18" charset="0"/>
                <a:cs typeface="Times New Roman" panose="02020603050405020304" pitchFamily="18" charset="0"/>
              </a:rPr>
              <a:t>kí Định ước Henxinki</a:t>
            </a:r>
            <a:endParaRPr lang="en-US" b="1">
              <a:latin typeface="Times New Roman" panose="02020603050405020304" pitchFamily="18" charset="0"/>
              <a:cs typeface="Times New Roman" panose="02020603050405020304" pitchFamily="18" charset="0"/>
            </a:endParaRPr>
          </a:p>
        </p:txBody>
      </p:sp>
      <p:sp>
        <p:nvSpPr>
          <p:cNvPr id="10244" name="Rectangle 4"/>
          <p:cNvSpPr>
            <a:spLocks noChangeArrowheads="1"/>
          </p:cNvSpPr>
          <p:nvPr/>
        </p:nvSpPr>
        <p:spPr bwMode="auto">
          <a:xfrm>
            <a:off x="6191251" y="390526"/>
            <a:ext cx="5786967" cy="5324535"/>
          </a:xfrm>
          <a:prstGeom prst="rect">
            <a:avLst/>
          </a:prstGeom>
          <a:noFill/>
          <a:ln w="28575">
            <a:solidFill>
              <a:schemeClr val="accent2"/>
            </a:solidFill>
            <a:miter lim="800000"/>
          </a:ln>
          <a:extLst>
            <a:ext uri="{909E8E84-426E-40DD-AFC4-6F175D3DCCD1}">
              <a14:hiddenFill xmlns:a14="http://schemas.microsoft.com/office/drawing/2010/main">
                <a:solidFill>
                  <a:srgbClr val="FFFFFF"/>
                </a:solidFill>
              </a14:hiddenFill>
            </a:ext>
          </a:extLst>
        </p:spPr>
        <p:txBody>
          <a:bodyPr>
            <a:spAutoFit/>
          </a:bodyPr>
          <a:lstStyle/>
          <a:p>
            <a:pPr algn="just"/>
            <a:r>
              <a:rPr lang="vi-VN" sz="2000">
                <a:latin typeface="Times New Roman" panose="02020603050405020304" pitchFamily="18" charset="0"/>
                <a:cs typeface="Times New Roman" panose="02020603050405020304" pitchFamily="18" charset="0"/>
              </a:rPr>
              <a:t>"Tuyên bố về hướng dẫn nguyên tắc của các hiệp hội giữa các nước tham gia" của </a:t>
            </a:r>
            <a:r>
              <a:rPr lang="en-US" sz="2000">
                <a:latin typeface="Times New Roman" panose="02020603050405020304" pitchFamily="18" charset="0"/>
                <a:cs typeface="Times New Roman" panose="02020603050405020304" pitchFamily="18" charset="0"/>
              </a:rPr>
              <a:t>Định</a:t>
            </a:r>
            <a:r>
              <a:rPr lang="vi-VN" sz="2000">
                <a:latin typeface="Times New Roman" panose="02020603050405020304" pitchFamily="18" charset="0"/>
                <a:cs typeface="Times New Roman" panose="02020603050405020304" pitchFamily="18" charset="0"/>
              </a:rPr>
              <a:t> ước</a:t>
            </a:r>
            <a:r>
              <a:rPr lang="en-US" sz="2000">
                <a:latin typeface="Times New Roman" panose="02020603050405020304" pitchFamily="18" charset="0"/>
                <a:cs typeface="Times New Roman" panose="02020603050405020304" pitchFamily="18" charset="0"/>
              </a:rPr>
              <a:t> Henxiki  gồm:</a:t>
            </a:r>
            <a:endParaRPr lang="en-US" sz="2000">
              <a:latin typeface="Times New Roman" panose="02020603050405020304" pitchFamily="18" charset="0"/>
              <a:cs typeface="Times New Roman" panose="02020603050405020304" pitchFamily="18" charset="0"/>
            </a:endParaRPr>
          </a:p>
          <a:p>
            <a:pPr algn="just"/>
            <a:endParaRPr lang="vi-VN" sz="2000">
              <a:latin typeface="Times New Roman" panose="02020603050405020304" pitchFamily="18" charset="0"/>
              <a:cs typeface="Times New Roman" panose="02020603050405020304" pitchFamily="18" charset="0"/>
            </a:endParaRPr>
          </a:p>
          <a:p>
            <a:pPr algn="just"/>
            <a:r>
              <a:rPr lang="en-US" sz="2000" b="1">
                <a:solidFill>
                  <a:srgbClr val="FF0000"/>
                </a:solidFill>
                <a:latin typeface="Times New Roman" panose="02020603050405020304" pitchFamily="18" charset="0"/>
                <a:cs typeface="Times New Roman" panose="02020603050405020304" pitchFamily="18" charset="0"/>
              </a:rPr>
              <a:t>1</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Bình đẳng chủ quyền, tôn trọng các quyền vốn có trong chủ quyền</a:t>
            </a:r>
            <a:endParaRPr lang="vi-VN" sz="2000">
              <a:latin typeface="Times New Roman" panose="02020603050405020304" pitchFamily="18" charset="0"/>
              <a:cs typeface="Times New Roman" panose="02020603050405020304" pitchFamily="18" charset="0"/>
            </a:endParaRPr>
          </a:p>
          <a:p>
            <a:pPr algn="just"/>
            <a:r>
              <a:rPr lang="en-US" sz="2000" b="1">
                <a:solidFill>
                  <a:srgbClr val="FF0000"/>
                </a:solidFill>
                <a:latin typeface="Times New Roman" panose="02020603050405020304" pitchFamily="18" charset="0"/>
                <a:cs typeface="Times New Roman" panose="02020603050405020304" pitchFamily="18" charset="0"/>
              </a:rPr>
              <a:t>2</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Không bị đe dọa hoặc sử dụng vũ lực</a:t>
            </a:r>
            <a:endParaRPr lang="vi-VN" sz="2000">
              <a:latin typeface="Times New Roman" panose="02020603050405020304" pitchFamily="18" charset="0"/>
              <a:cs typeface="Times New Roman" panose="02020603050405020304" pitchFamily="18" charset="0"/>
            </a:endParaRPr>
          </a:p>
          <a:p>
            <a:pPr algn="just"/>
            <a:r>
              <a:rPr lang="en-US" sz="2000" b="1">
                <a:solidFill>
                  <a:srgbClr val="FF0000"/>
                </a:solidFill>
                <a:latin typeface="Times New Roman" panose="02020603050405020304" pitchFamily="18" charset="0"/>
                <a:cs typeface="Times New Roman" panose="02020603050405020304" pitchFamily="18" charset="0"/>
              </a:rPr>
              <a:t>3</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Bất khả xâm phạm các biên giới</a:t>
            </a:r>
            <a:endParaRPr lang="vi-VN" sz="2000">
              <a:latin typeface="Times New Roman" panose="02020603050405020304" pitchFamily="18" charset="0"/>
              <a:cs typeface="Times New Roman" panose="02020603050405020304" pitchFamily="18" charset="0"/>
            </a:endParaRPr>
          </a:p>
          <a:p>
            <a:pPr algn="just"/>
            <a:r>
              <a:rPr lang="en-US" sz="2000" b="1">
                <a:solidFill>
                  <a:srgbClr val="FF0000"/>
                </a:solidFill>
                <a:latin typeface="Times New Roman" panose="02020603050405020304" pitchFamily="18" charset="0"/>
                <a:cs typeface="Times New Roman" panose="02020603050405020304" pitchFamily="18" charset="0"/>
              </a:rPr>
              <a:t>4</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Toàn vẹn lãnh thổ của các quốc gia</a:t>
            </a:r>
            <a:endParaRPr lang="vi-VN" sz="2000">
              <a:latin typeface="Times New Roman" panose="02020603050405020304" pitchFamily="18" charset="0"/>
              <a:cs typeface="Times New Roman" panose="02020603050405020304" pitchFamily="18" charset="0"/>
            </a:endParaRPr>
          </a:p>
          <a:p>
            <a:pPr algn="just"/>
            <a:r>
              <a:rPr lang="en-US" sz="2000" b="1">
                <a:solidFill>
                  <a:srgbClr val="FF0000"/>
                </a:solidFill>
                <a:latin typeface="Times New Roman" panose="02020603050405020304" pitchFamily="18" charset="0"/>
                <a:cs typeface="Times New Roman" panose="02020603050405020304" pitchFamily="18" charset="0"/>
              </a:rPr>
              <a:t>5</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Giải quyết tranh chấp hòa bình</a:t>
            </a:r>
            <a:endParaRPr lang="vi-VN" sz="2000">
              <a:latin typeface="Times New Roman" panose="02020603050405020304" pitchFamily="18" charset="0"/>
              <a:cs typeface="Times New Roman" panose="02020603050405020304" pitchFamily="18" charset="0"/>
            </a:endParaRPr>
          </a:p>
          <a:p>
            <a:pPr algn="just"/>
            <a:r>
              <a:rPr lang="en-US" sz="2000" b="1">
                <a:solidFill>
                  <a:srgbClr val="FF0000"/>
                </a:solidFill>
                <a:latin typeface="Times New Roman" panose="02020603050405020304" pitchFamily="18" charset="0"/>
                <a:cs typeface="Times New Roman" panose="02020603050405020304" pitchFamily="18" charset="0"/>
              </a:rPr>
              <a:t>6</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Không can thiệp vào công việc nội bộ</a:t>
            </a:r>
            <a:endParaRPr lang="vi-VN" sz="2000">
              <a:latin typeface="Times New Roman" panose="02020603050405020304" pitchFamily="18" charset="0"/>
              <a:cs typeface="Times New Roman" panose="02020603050405020304" pitchFamily="18" charset="0"/>
            </a:endParaRPr>
          </a:p>
          <a:p>
            <a:pPr algn="just"/>
            <a:r>
              <a:rPr lang="en-US" sz="2000" b="1">
                <a:solidFill>
                  <a:srgbClr val="FF0000"/>
                </a:solidFill>
                <a:latin typeface="Times New Roman" panose="02020603050405020304" pitchFamily="18" charset="0"/>
                <a:cs typeface="Times New Roman" panose="02020603050405020304" pitchFamily="18" charset="0"/>
              </a:rPr>
              <a:t>7</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Tôn trọng quyền con người</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và quyền tự do cơ bản, bao gồm tự do tư tưởng, lương tâm, tôn giáo</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hoặc niềm tin</a:t>
            </a:r>
            <a:endParaRPr lang="vi-VN" sz="2000">
              <a:latin typeface="Times New Roman" panose="02020603050405020304" pitchFamily="18" charset="0"/>
              <a:cs typeface="Times New Roman" panose="02020603050405020304" pitchFamily="18" charset="0"/>
            </a:endParaRPr>
          </a:p>
          <a:p>
            <a:pPr algn="just"/>
            <a:r>
              <a:rPr lang="en-US" sz="2000" b="1">
                <a:solidFill>
                  <a:srgbClr val="FF0000"/>
                </a:solidFill>
                <a:latin typeface="Times New Roman" panose="02020603050405020304" pitchFamily="18" charset="0"/>
                <a:cs typeface="Times New Roman" panose="02020603050405020304" pitchFamily="18" charset="0"/>
              </a:rPr>
              <a:t>8</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Quyền bình đẳng và quyền tự quyết của người</a:t>
            </a:r>
            <a:endParaRPr lang="vi-VN" sz="2000">
              <a:latin typeface="Times New Roman" panose="02020603050405020304" pitchFamily="18" charset="0"/>
              <a:cs typeface="Times New Roman" panose="02020603050405020304" pitchFamily="18" charset="0"/>
            </a:endParaRPr>
          </a:p>
          <a:p>
            <a:pPr algn="just"/>
            <a:r>
              <a:rPr lang="en-US" sz="2000" b="1">
                <a:solidFill>
                  <a:srgbClr val="FF0000"/>
                </a:solidFill>
                <a:latin typeface="Times New Roman" panose="02020603050405020304" pitchFamily="18" charset="0"/>
                <a:cs typeface="Times New Roman" panose="02020603050405020304" pitchFamily="18" charset="0"/>
              </a:rPr>
              <a:t>9</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Hợp tác giữa các quốc gia</a:t>
            </a:r>
            <a:endParaRPr lang="vi-VN" sz="2000">
              <a:latin typeface="Times New Roman" panose="02020603050405020304" pitchFamily="18" charset="0"/>
              <a:cs typeface="Times New Roman" panose="02020603050405020304" pitchFamily="18" charset="0"/>
            </a:endParaRPr>
          </a:p>
          <a:p>
            <a:pPr algn="just"/>
            <a:r>
              <a:rPr lang="en-US" sz="2000" b="1">
                <a:solidFill>
                  <a:srgbClr val="FF0000"/>
                </a:solidFill>
                <a:latin typeface="Times New Roman" panose="02020603050405020304" pitchFamily="18" charset="0"/>
                <a:cs typeface="Times New Roman" panose="02020603050405020304" pitchFamily="18" charset="0"/>
              </a:rPr>
              <a:t>10</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Thực hiện tốt đức tin nghĩa vụ theo luật pháp quốc tế</a:t>
            </a:r>
            <a:endParaRPr lang="vi-VN" sz="2000">
              <a:latin typeface="Times New Roman" panose="02020603050405020304" pitchFamily="18" charset="0"/>
              <a:cs typeface="Times New Roman" panose="02020603050405020304" pitchFamily="18" charset="0"/>
            </a:endParaRPr>
          </a:p>
        </p:txBody>
      </p:sp>
      <p:sp>
        <p:nvSpPr>
          <p:cNvPr id="10245" name="Sun 5">
            <a:hlinkClick r:id="rId2" action="ppaction://hlinksldjump"/>
          </p:cNvPr>
          <p:cNvSpPr>
            <a:spLocks noChangeArrowheads="1"/>
          </p:cNvSpPr>
          <p:nvPr/>
        </p:nvSpPr>
        <p:spPr bwMode="auto">
          <a:xfrm>
            <a:off x="11379200" y="6265864"/>
            <a:ext cx="812800" cy="598487"/>
          </a:xfrm>
          <a:prstGeom prst="sun">
            <a:avLst>
              <a:gd name="adj" fmla="val 25000"/>
            </a:avLst>
          </a:prstGeom>
          <a:solidFill>
            <a:srgbClr val="FFFF00"/>
          </a:solidFill>
          <a:ln w="9525" algn="ctr">
            <a:solidFill>
              <a:schemeClr val="tx1"/>
            </a:solidFill>
            <a:round/>
          </a:ln>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9733" y="457200"/>
            <a:ext cx="10955867"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3"/>
          <p:cNvSpPr>
            <a:spLocks noChangeArrowheads="1"/>
          </p:cNvSpPr>
          <p:nvPr/>
        </p:nvSpPr>
        <p:spPr bwMode="auto">
          <a:xfrm>
            <a:off x="0" y="5715000"/>
            <a:ext cx="11785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b="1">
                <a:latin typeface="Times New Roman" panose="02020603050405020304" pitchFamily="18" charset="0"/>
                <a:cs typeface="Times New Roman" panose="02020603050405020304" pitchFamily="18" charset="0"/>
              </a:rPr>
              <a:t>12</a:t>
            </a:r>
            <a:r>
              <a:rPr lang="vi-VN" sz="2200" b="1">
                <a:latin typeface="Times New Roman" panose="02020603050405020304" pitchFamily="18" charset="0"/>
                <a:cs typeface="Times New Roman" panose="02020603050405020304" pitchFamily="18" charset="0"/>
              </a:rPr>
              <a:t>/1987: </a:t>
            </a:r>
            <a:r>
              <a:rPr lang="en-US" sz="2200" b="1">
                <a:latin typeface="Times New Roman" panose="02020603050405020304" pitchFamily="18" charset="0"/>
                <a:cs typeface="Times New Roman" panose="02020603050405020304" pitchFamily="18" charset="0"/>
              </a:rPr>
              <a:t> Tổng Bí thư Liên Xô </a:t>
            </a:r>
            <a:r>
              <a:rPr lang="vi-VN" sz="2200" b="1">
                <a:latin typeface="Times New Roman" panose="02020603050405020304" pitchFamily="18" charset="0"/>
                <a:cs typeface="Times New Roman" panose="02020603050405020304" pitchFamily="18" charset="0"/>
              </a:rPr>
              <a:t>Gorbachev</a:t>
            </a:r>
            <a:r>
              <a:rPr lang="en-US" sz="2200" b="1">
                <a:latin typeface="Times New Roman" panose="02020603050405020304" pitchFamily="18" charset="0"/>
                <a:cs typeface="Times New Roman" panose="02020603050405020304" pitchFamily="18" charset="0"/>
              </a:rPr>
              <a:t> và Tổng thống Mĩ Ronald Reagan </a:t>
            </a:r>
            <a:r>
              <a:rPr lang="vi-VN" sz="2200" b="1">
                <a:latin typeface="Times New Roman" panose="02020603050405020304" pitchFamily="18" charset="0"/>
                <a:cs typeface="Times New Roman" panose="02020603050405020304" pitchFamily="18" charset="0"/>
              </a:rPr>
              <a:t>ký Hiệp ước Cắt giảm Tên lửa Hạt nhân Tầm trung (INF),</a:t>
            </a:r>
            <a:endParaRPr lang="vi-VN" sz="2200" b="1">
              <a:latin typeface="Times New Roman" panose="02020603050405020304" pitchFamily="18" charset="0"/>
              <a:cs typeface="Times New Roman" panose="02020603050405020304" pitchFamily="18" charset="0"/>
            </a:endParaRPr>
          </a:p>
        </p:txBody>
      </p:sp>
      <p:sp>
        <p:nvSpPr>
          <p:cNvPr id="11268" name="Rectangle 5"/>
          <p:cNvSpPr>
            <a:spLocks noChangeArrowheads="1"/>
          </p:cNvSpPr>
          <p:nvPr/>
        </p:nvSpPr>
        <p:spPr bwMode="auto">
          <a:xfrm>
            <a:off x="1219201" y="5105400"/>
            <a:ext cx="1274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b="1">
                <a:solidFill>
                  <a:schemeClr val="bg1"/>
                </a:solidFill>
                <a:latin typeface="Times New Roman" panose="02020603050405020304" pitchFamily="18" charset="0"/>
                <a:cs typeface="Times New Roman" panose="02020603050405020304" pitchFamily="18" charset="0"/>
              </a:rPr>
              <a:t>Gorbachev</a:t>
            </a:r>
            <a:endParaRPr lang="en-US">
              <a:solidFill>
                <a:schemeClr val="bg1"/>
              </a:solidFill>
            </a:endParaRPr>
          </a:p>
        </p:txBody>
      </p:sp>
      <p:sp>
        <p:nvSpPr>
          <p:cNvPr id="11269" name="Rectangle 6"/>
          <p:cNvSpPr>
            <a:spLocks noChangeArrowheads="1"/>
          </p:cNvSpPr>
          <p:nvPr/>
        </p:nvSpPr>
        <p:spPr bwMode="auto">
          <a:xfrm>
            <a:off x="5892801" y="4572000"/>
            <a:ext cx="1704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bg1"/>
                </a:solidFill>
                <a:latin typeface="Times New Roman" panose="02020603050405020304" pitchFamily="18" charset="0"/>
                <a:cs typeface="Times New Roman" panose="02020603050405020304" pitchFamily="18" charset="0"/>
              </a:rPr>
              <a:t>Ronald Reagan</a:t>
            </a:r>
            <a:endParaRPr lang="en-US">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711200" y="314980"/>
            <a:ext cx="883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800" b="1" dirty="0" smtClean="0">
                <a:solidFill>
                  <a:srgbClr val="FF0000"/>
                </a:solidFill>
                <a:latin typeface="Times New Roman" panose="02020603050405020304" pitchFamily="18" charset="0"/>
              </a:rPr>
              <a:t>V. </a:t>
            </a:r>
            <a:r>
              <a:rPr lang="en-US" sz="2800" b="1" dirty="0" err="1" smtClean="0">
                <a:solidFill>
                  <a:srgbClr val="FF0000"/>
                </a:solidFill>
                <a:latin typeface="Times New Roman" panose="02020603050405020304" pitchFamily="18" charset="0"/>
              </a:rPr>
              <a:t>Thế</a:t>
            </a:r>
            <a:r>
              <a:rPr lang="en-US" sz="2800" b="1" dirty="0" smtClean="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giới</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sau</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chiến</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tranh</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lạnh</a:t>
            </a:r>
            <a:endParaRPr lang="en-US" sz="2800" b="1" dirty="0">
              <a:solidFill>
                <a:srgbClr val="FF0000"/>
              </a:solidFill>
              <a:latin typeface="Times New Roman" panose="02020603050405020304" pitchFamily="18" charset="0"/>
            </a:endParaRPr>
          </a:p>
        </p:txBody>
      </p:sp>
      <p:sp>
        <p:nvSpPr>
          <p:cNvPr id="2" name="Horizontal Scroll 1"/>
          <p:cNvSpPr>
            <a:spLocks noChangeArrowheads="1"/>
          </p:cNvSpPr>
          <p:nvPr/>
        </p:nvSpPr>
        <p:spPr bwMode="auto">
          <a:xfrm>
            <a:off x="1559560" y="764540"/>
            <a:ext cx="9331960" cy="1295400"/>
          </a:xfrm>
          <a:prstGeom prst="horizontalScroll">
            <a:avLst>
              <a:gd name="adj" fmla="val 12500"/>
            </a:avLst>
          </a:prstGeom>
          <a:solidFill>
            <a:schemeClr val="bg1"/>
          </a:solidFill>
          <a:ln w="28575" algn="ctr">
            <a:solidFill>
              <a:srgbClr val="FF0000"/>
            </a:solidFill>
            <a:round/>
          </a:ln>
        </p:spPr>
        <p:txBody>
          <a:bodyPr/>
          <a:lstStyle/>
          <a:p>
            <a:pPr algn="ctr"/>
            <a:r>
              <a:rPr lang="en-US" sz="2400">
                <a:latin typeface="Times New Roman" panose="02020603050405020304" pitchFamily="18" charset="0"/>
                <a:cs typeface="Times New Roman" panose="02020603050405020304" pitchFamily="18" charset="0"/>
              </a:rPr>
              <a:t>Nêu xu thế phát triển của thế giới sau khi chiến tranh chấm dứt?</a:t>
            </a: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3" name="TextBox 2"/>
          <p:cNvSpPr txBox="1">
            <a:spLocks noChangeArrowheads="1"/>
          </p:cNvSpPr>
          <p:nvPr/>
        </p:nvSpPr>
        <p:spPr bwMode="auto">
          <a:xfrm>
            <a:off x="2235200" y="1968500"/>
            <a:ext cx="8636000" cy="769938"/>
          </a:xfrm>
          <a:prstGeom prst="rect">
            <a:avLst/>
          </a:prstGeom>
          <a:noFill/>
          <a:ln w="28575">
            <a:solidFill>
              <a:srgbClr val="260B99"/>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200">
                <a:latin typeface="Times New Roman" panose="02020603050405020304" pitchFamily="18" charset="0"/>
                <a:cs typeface="Times New Roman" panose="02020603050405020304" pitchFamily="18" charset="0"/>
              </a:rPr>
              <a:t>- Trật tự hai cực sụp đổ. Trật tự thế giới mới đang hình thành theo hướng “đa cực”</a:t>
            </a:r>
            <a:endParaRPr lang="en-US" sz="2200">
              <a:latin typeface="Times New Roman" panose="02020603050405020304" pitchFamily="18" charset="0"/>
              <a:cs typeface="Times New Roman" panose="02020603050405020304" pitchFamily="18" charset="0"/>
            </a:endParaRPr>
          </a:p>
        </p:txBody>
      </p:sp>
      <p:sp>
        <p:nvSpPr>
          <p:cNvPr id="4" name="Flowchart: Alternate Process 3"/>
          <p:cNvSpPr>
            <a:spLocks noChangeArrowheads="1"/>
          </p:cNvSpPr>
          <p:nvPr/>
        </p:nvSpPr>
        <p:spPr bwMode="auto">
          <a:xfrm>
            <a:off x="0" y="3233738"/>
            <a:ext cx="1879600" cy="1408112"/>
          </a:xfrm>
          <a:prstGeom prst="flowChartAlternateProcess">
            <a:avLst/>
          </a:prstGeom>
          <a:solidFill>
            <a:schemeClr val="bg1"/>
          </a:solidFill>
          <a:ln w="38100" algn="ctr">
            <a:solidFill>
              <a:srgbClr val="962A81"/>
            </a:solidFill>
            <a:round/>
          </a:ln>
        </p:spPr>
        <p:txBody>
          <a:bodyPr/>
          <a:lstStyle/>
          <a:p>
            <a:r>
              <a:rPr lang="en-US" sz="2200">
                <a:latin typeface="Times New Roman" panose="02020603050405020304" pitchFamily="18" charset="0"/>
                <a:cs typeface="Times New Roman" panose="02020603050405020304" pitchFamily="18" charset="0"/>
              </a:rPr>
              <a:t>Xu thế phát triển của </a:t>
            </a:r>
            <a:endParaRPr lang="en-US" sz="220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thế giới</a:t>
            </a:r>
            <a:endParaRPr lang="en-US" sz="2200">
              <a:latin typeface="Times New Roman" panose="02020603050405020304" pitchFamily="18" charset="0"/>
              <a:cs typeface="Times New Roman" panose="02020603050405020304" pitchFamily="18" charset="0"/>
            </a:endParaRPr>
          </a:p>
        </p:txBody>
      </p:sp>
      <p:sp>
        <p:nvSpPr>
          <p:cNvPr id="25" name="TextBox 24"/>
          <p:cNvSpPr txBox="1">
            <a:spLocks noChangeArrowheads="1"/>
          </p:cNvSpPr>
          <p:nvPr/>
        </p:nvSpPr>
        <p:spPr bwMode="auto">
          <a:xfrm>
            <a:off x="2235200" y="2847975"/>
            <a:ext cx="8636000" cy="769938"/>
          </a:xfrm>
          <a:prstGeom prst="rect">
            <a:avLst/>
          </a:prstGeom>
          <a:noFill/>
          <a:ln w="28575">
            <a:solidFill>
              <a:srgbClr val="260B99"/>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200">
                <a:latin typeface="Times New Roman" panose="02020603050405020304" pitchFamily="18" charset="0"/>
                <a:cs typeface="Times New Roman" panose="02020603050405020304" pitchFamily="18" charset="0"/>
              </a:rPr>
              <a:t>Các quốc gia đều điều chỉnh chiến lược phát triển, tập trung vào phát triển kinh tế.</a:t>
            </a:r>
            <a:endParaRPr lang="en-US" sz="2200">
              <a:latin typeface="Times New Roman" panose="02020603050405020304" pitchFamily="18" charset="0"/>
              <a:cs typeface="Times New Roman" panose="02020603050405020304" pitchFamily="18" charset="0"/>
            </a:endParaRPr>
          </a:p>
        </p:txBody>
      </p:sp>
      <p:sp>
        <p:nvSpPr>
          <p:cNvPr id="26" name="TextBox 25"/>
          <p:cNvSpPr txBox="1">
            <a:spLocks noChangeArrowheads="1"/>
          </p:cNvSpPr>
          <p:nvPr/>
        </p:nvSpPr>
        <p:spPr bwMode="auto">
          <a:xfrm>
            <a:off x="2235200" y="3752850"/>
            <a:ext cx="8636000" cy="430887"/>
          </a:xfrm>
          <a:prstGeom prst="rect">
            <a:avLst/>
          </a:prstGeom>
          <a:noFill/>
          <a:ln w="28575">
            <a:solidFill>
              <a:srgbClr val="260B99"/>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200">
                <a:latin typeface="Times New Roman" panose="02020603050405020304" pitchFamily="18" charset="0"/>
                <a:cs typeface="Times New Roman" panose="02020603050405020304" pitchFamily="18" charset="0"/>
              </a:rPr>
              <a:t>Mĩ ra sức thiết lập thế giới “một cực”  để làm bá chủ thế giới</a:t>
            </a:r>
            <a:endParaRPr lang="en-US" sz="2200">
              <a:latin typeface="Times New Roman" panose="02020603050405020304" pitchFamily="18" charset="0"/>
              <a:cs typeface="Times New Roman" panose="02020603050405020304" pitchFamily="18" charset="0"/>
            </a:endParaRPr>
          </a:p>
        </p:txBody>
      </p:sp>
      <p:sp>
        <p:nvSpPr>
          <p:cNvPr id="27" name="TextBox 26"/>
          <p:cNvSpPr txBox="1">
            <a:spLocks noChangeArrowheads="1"/>
          </p:cNvSpPr>
          <p:nvPr/>
        </p:nvSpPr>
        <p:spPr bwMode="auto">
          <a:xfrm>
            <a:off x="2235200" y="4537075"/>
            <a:ext cx="8636000" cy="769938"/>
          </a:xfrm>
          <a:prstGeom prst="rect">
            <a:avLst/>
          </a:prstGeom>
          <a:noFill/>
          <a:ln w="28575">
            <a:solidFill>
              <a:srgbClr val="260B99"/>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200" dirty="0" err="1">
                <a:latin typeface="Times New Roman" panose="02020603050405020304" pitchFamily="18" charset="0"/>
                <a:cs typeface="Times New Roman" panose="02020603050405020304" pitchFamily="18" charset="0"/>
              </a:rPr>
              <a:t>Hòa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diễn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nghĩa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khủng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bố</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hiện</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28" name="TextBox 27"/>
          <p:cNvSpPr txBox="1">
            <a:spLocks noChangeArrowheads="1"/>
          </p:cNvSpPr>
          <p:nvPr/>
        </p:nvSpPr>
        <p:spPr bwMode="auto">
          <a:xfrm>
            <a:off x="2271184" y="5364164"/>
            <a:ext cx="8636000" cy="769937"/>
          </a:xfrm>
          <a:prstGeom prst="rect">
            <a:avLst/>
          </a:prstGeom>
          <a:noFill/>
          <a:ln w="28575">
            <a:solidFill>
              <a:srgbClr val="260B99"/>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200">
                <a:latin typeface="Times New Roman" panose="02020603050405020304" pitchFamily="18" charset="0"/>
                <a:cs typeface="Times New Roman" panose="02020603050405020304" pitchFamily="18" charset="0"/>
              </a:rPr>
              <a:t>Sự điều chỉnh quan hệ giữa các nước lớn theo chiều hướng đối thoại hòa bình, thỏa hiệp, tránh xung đột</a:t>
            </a:r>
            <a:endParaRPr lang="en-US" sz="2200">
              <a:latin typeface="Times New Roman" panose="02020603050405020304" pitchFamily="18" charset="0"/>
              <a:cs typeface="Times New Roman" panose="02020603050405020304" pitchFamily="18" charset="0"/>
            </a:endParaRPr>
          </a:p>
        </p:txBody>
      </p:sp>
      <p:sp>
        <p:nvSpPr>
          <p:cNvPr id="30" name="TextBox 29"/>
          <p:cNvSpPr txBox="1">
            <a:spLocks noChangeArrowheads="1"/>
          </p:cNvSpPr>
          <p:nvPr/>
        </p:nvSpPr>
        <p:spPr bwMode="auto">
          <a:xfrm>
            <a:off x="2235200" y="6297613"/>
            <a:ext cx="8636000" cy="430212"/>
          </a:xfrm>
          <a:prstGeom prst="rect">
            <a:avLst/>
          </a:prstGeom>
          <a:noFill/>
          <a:ln w="28575">
            <a:solidFill>
              <a:srgbClr val="260B99"/>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2200" dirty="0" err="1">
                <a:latin typeface="Times New Roman" panose="02020603050405020304" pitchFamily="18" charset="0"/>
                <a:cs typeface="Times New Roman" panose="02020603050405020304" pitchFamily="18" charset="0"/>
              </a:rPr>
              <a:t>Xu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hóa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diễn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mẽ</a:t>
            </a:r>
            <a:r>
              <a:rPr lang="en-US"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cxnSp>
        <p:nvCxnSpPr>
          <p:cNvPr id="6" name="Straight Connector 5"/>
          <p:cNvCxnSpPr>
            <a:cxnSpLocks noChangeShapeType="1"/>
          </p:cNvCxnSpPr>
          <p:nvPr/>
        </p:nvCxnSpPr>
        <p:spPr bwMode="auto">
          <a:xfrm flipV="1">
            <a:off x="1879600" y="2481264"/>
            <a:ext cx="355600" cy="1271587"/>
          </a:xfrm>
          <a:prstGeom prst="line">
            <a:avLst/>
          </a:prstGeom>
          <a:noFill/>
          <a:ln w="28575" algn="ctr">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a:cxnSpLocks noChangeShapeType="1"/>
          </p:cNvCxnSpPr>
          <p:nvPr/>
        </p:nvCxnSpPr>
        <p:spPr bwMode="auto">
          <a:xfrm flipV="1">
            <a:off x="1879600" y="3275013"/>
            <a:ext cx="355600" cy="457200"/>
          </a:xfrm>
          <a:prstGeom prst="line">
            <a:avLst/>
          </a:prstGeom>
          <a:noFill/>
          <a:ln w="28575" algn="ctr">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a:cxnSpLocks noChangeShapeType="1"/>
          </p:cNvCxnSpPr>
          <p:nvPr/>
        </p:nvCxnSpPr>
        <p:spPr bwMode="auto">
          <a:xfrm>
            <a:off x="1879600" y="3978275"/>
            <a:ext cx="355600" cy="200025"/>
          </a:xfrm>
          <a:prstGeom prst="line">
            <a:avLst/>
          </a:prstGeom>
          <a:noFill/>
          <a:ln w="28575" algn="ctr">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a:cxnSpLocks noChangeShapeType="1"/>
          </p:cNvCxnSpPr>
          <p:nvPr/>
        </p:nvCxnSpPr>
        <p:spPr bwMode="auto">
          <a:xfrm>
            <a:off x="1879600" y="3978275"/>
            <a:ext cx="355600" cy="984250"/>
          </a:xfrm>
          <a:prstGeom prst="line">
            <a:avLst/>
          </a:prstGeom>
          <a:noFill/>
          <a:ln w="28575" algn="ctr">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a:cxnSpLocks noChangeShapeType="1"/>
          </p:cNvCxnSpPr>
          <p:nvPr/>
        </p:nvCxnSpPr>
        <p:spPr bwMode="auto">
          <a:xfrm>
            <a:off x="1879600" y="4178301"/>
            <a:ext cx="355600" cy="1349375"/>
          </a:xfrm>
          <a:prstGeom prst="line">
            <a:avLst/>
          </a:prstGeom>
          <a:noFill/>
          <a:ln w="28575" algn="ctr">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cxnSpLocks noChangeShapeType="1"/>
          </p:cNvCxnSpPr>
          <p:nvPr/>
        </p:nvCxnSpPr>
        <p:spPr bwMode="auto">
          <a:xfrm>
            <a:off x="1879600" y="4537076"/>
            <a:ext cx="355600" cy="2016125"/>
          </a:xfrm>
          <a:prstGeom prst="line">
            <a:avLst/>
          </a:prstGeom>
          <a:noFill/>
          <a:ln w="28575" algn="ctr">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P spid="4" grpId="0" animBg="1"/>
      <p:bldP spid="25" grpId="0" animBg="1"/>
      <p:bldP spid="26" grpId="0" animBg="1"/>
      <p:bldP spid="27" grpId="0" animBg="1"/>
      <p:bldP spid="28"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63525" y="219075"/>
            <a:ext cx="11772900" cy="165735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3600" b="1" dirty="0">
                <a:solidFill>
                  <a:srgbClr val="FF0000"/>
                </a:solidFill>
                <a:latin typeface="Times New Roman" panose="02020603050405020304" pitchFamily="18" charset="0"/>
              </a:rPr>
              <a:t>I. Hội nghị Ianta v</a:t>
            </a:r>
            <a:r>
              <a:rPr lang="en-US" altLang="vi-VN" sz="3600" b="1" dirty="0">
                <a:solidFill>
                  <a:srgbClr val="FF0000"/>
                </a:solidFill>
                <a:latin typeface="Times New Roman" panose="02020603050405020304" pitchFamily="18" charset="0"/>
              </a:rPr>
              <a:t>à</a:t>
            </a:r>
            <a:r>
              <a:rPr lang="vi-VN" altLang="x-none" sz="3600" b="1" dirty="0">
                <a:solidFill>
                  <a:srgbClr val="FF0000"/>
                </a:solidFill>
                <a:latin typeface="Times New Roman" panose="02020603050405020304" pitchFamily="18" charset="0"/>
              </a:rPr>
              <a:t> nh</a:t>
            </a:r>
            <a:r>
              <a:rPr lang="en-US" altLang="vi-VN" sz="3600" b="1" dirty="0">
                <a:solidFill>
                  <a:srgbClr val="FF0000"/>
                </a:solidFill>
                <a:latin typeface="Times New Roman" panose="02020603050405020304" pitchFamily="18" charset="0"/>
              </a:rPr>
              <a:t>ững</a:t>
            </a:r>
            <a:r>
              <a:rPr lang="vi-VN" altLang="x-none" sz="3600" b="1" dirty="0">
                <a:solidFill>
                  <a:srgbClr val="FF0000"/>
                </a:solidFill>
                <a:latin typeface="Times New Roman" panose="02020603050405020304" pitchFamily="18" charset="0"/>
              </a:rPr>
              <a:t> th</a:t>
            </a:r>
            <a:r>
              <a:rPr lang="en-US" altLang="vi-VN" sz="3600" b="1" dirty="0">
                <a:solidFill>
                  <a:srgbClr val="FF0000"/>
                </a:solidFill>
                <a:latin typeface="Times New Roman" panose="02020603050405020304" pitchFamily="18" charset="0"/>
              </a:rPr>
              <a:t>oả</a:t>
            </a:r>
            <a:r>
              <a:rPr lang="vi-VN" altLang="x-none" sz="3600" b="1" dirty="0">
                <a:solidFill>
                  <a:srgbClr val="FF0000"/>
                </a:solidFill>
                <a:latin typeface="Times New Roman" panose="02020603050405020304" pitchFamily="18" charset="0"/>
              </a:rPr>
              <a:t> thuận c</a:t>
            </a:r>
            <a:r>
              <a:rPr lang="en-US" altLang="vi-VN" sz="3600" b="1" dirty="0">
                <a:solidFill>
                  <a:srgbClr val="FF0000"/>
                </a:solidFill>
                <a:latin typeface="Times New Roman" panose="02020603050405020304" pitchFamily="18" charset="0"/>
              </a:rPr>
              <a:t>ủa</a:t>
            </a:r>
            <a:r>
              <a:rPr lang="vi-VN" altLang="x-none" sz="3600" b="1" dirty="0">
                <a:solidFill>
                  <a:srgbClr val="FF0000"/>
                </a:solidFill>
                <a:latin typeface="Times New Roman" panose="02020603050405020304" pitchFamily="18" charset="0"/>
              </a:rPr>
              <a:t> ba c</a:t>
            </a:r>
            <a:r>
              <a:rPr lang="en-US" altLang="vi-VN" sz="3600" b="1" dirty="0">
                <a:solidFill>
                  <a:srgbClr val="FF0000"/>
                </a:solidFill>
                <a:latin typeface="Times New Roman" panose="02020603050405020304" pitchFamily="18" charset="0"/>
              </a:rPr>
              <a:t>ường</a:t>
            </a:r>
            <a:r>
              <a:rPr lang="vi-VN" altLang="x-none" sz="3600" b="1" dirty="0">
                <a:solidFill>
                  <a:srgbClr val="FF0000"/>
                </a:solidFill>
                <a:latin typeface="Times New Roman" panose="02020603050405020304" pitchFamily="18" charset="0"/>
              </a:rPr>
              <a:t> quốc</a:t>
            </a:r>
            <a:endParaRPr lang="vi-VN" altLang="x-none" sz="3600" b="1" dirty="0">
              <a:solidFill>
                <a:srgbClr val="FF0000"/>
              </a:solidFill>
              <a:latin typeface="Times New Roman" panose="02020603050405020304" pitchFamily="18" charset="0"/>
            </a:endParaRPr>
          </a:p>
          <a:p>
            <a:pPr lvl="0" eaLnBrk="1" hangingPunct="1">
              <a:buNone/>
            </a:pPr>
            <a:r>
              <a:rPr lang="vi-VN" altLang="x-none" sz="3600" b="1" dirty="0">
                <a:latin typeface="Times New Roman" panose="02020603050405020304" pitchFamily="18" charset="0"/>
              </a:rPr>
              <a:t>1. Bối c</a:t>
            </a:r>
            <a:r>
              <a:rPr lang="en-US" altLang="vi-VN" sz="3600" b="1" dirty="0">
                <a:latin typeface="Times New Roman" panose="02020603050405020304" pitchFamily="18" charset="0"/>
              </a:rPr>
              <a:t>ả</a:t>
            </a:r>
            <a:r>
              <a:rPr lang="vi-VN" altLang="x-none" sz="3600" b="1" dirty="0">
                <a:latin typeface="Times New Roman" panose="02020603050405020304" pitchFamily="18" charset="0"/>
              </a:rPr>
              <a:t>nh lịch s</a:t>
            </a:r>
            <a:r>
              <a:rPr lang="en-US" altLang="vi-VN" sz="3600" b="1" dirty="0">
                <a:latin typeface="Times New Roman" panose="02020603050405020304" pitchFamily="18" charset="0"/>
              </a:rPr>
              <a:t>ử </a:t>
            </a:r>
            <a:r>
              <a:rPr lang="vi-VN" altLang="x-none" sz="3600" b="1" dirty="0">
                <a:latin typeface="Times New Roman" panose="02020603050405020304" pitchFamily="18" charset="0"/>
              </a:rPr>
              <a:t>: </a:t>
            </a:r>
            <a:endParaRPr lang="vi-VN" altLang="x-none" sz="3600" dirty="0">
              <a:latin typeface="Times New Roman" panose="02020603050405020304" pitchFamily="18" charset="0"/>
            </a:endParaRPr>
          </a:p>
        </p:txBody>
      </p:sp>
      <p:sp>
        <p:nvSpPr>
          <p:cNvPr id="4" name="AutoShape 11"/>
          <p:cNvSpPr/>
          <p:nvPr/>
        </p:nvSpPr>
        <p:spPr>
          <a:xfrm>
            <a:off x="2877185" y="1876425"/>
            <a:ext cx="9097645" cy="3759200"/>
          </a:xfrm>
          <a:prstGeom prst="cloudCallout">
            <a:avLst>
              <a:gd name="adj1" fmla="val -65745"/>
              <a:gd name="adj2" fmla="val -8389"/>
            </a:avLst>
          </a:prstGeom>
          <a:solidFill>
            <a:srgbClr val="FFFF00"/>
          </a:solidFill>
          <a:ln w="9525" cap="flat" cmpd="sng">
            <a:solidFill>
              <a:schemeClr val="tx1"/>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4400" b="1" dirty="0">
                <a:solidFill>
                  <a:srgbClr val="FF0000"/>
                </a:solidFill>
                <a:latin typeface="Times New Roman" panose="02020603050405020304" pitchFamily="18" charset="0"/>
                <a:cs typeface="Arial" panose="020B0604020202020204" pitchFamily="34" charset="0"/>
              </a:rPr>
              <a:t>Hội nghị Ianta được triệu tập trong bối cảnh lịch sử như thế nào?</a:t>
            </a:r>
            <a:endParaRPr lang="en-US" altLang="en-US" sz="4400" b="1" dirty="0">
              <a:solidFill>
                <a:srgbClr val="FF0000"/>
              </a:solidFill>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p:nvPr/>
        </p:nvSpPr>
        <p:spPr>
          <a:xfrm>
            <a:off x="983615" y="476885"/>
            <a:ext cx="10838815" cy="5751830"/>
          </a:xfrm>
          <a:prstGeom prst="rect">
            <a:avLst/>
          </a:prstGeom>
          <a:noFill/>
          <a:ln w="9525">
            <a:noFill/>
          </a:ln>
        </p:spPr>
        <p:txBody>
          <a:bodyPr wrap="square">
            <a:spAutoFit/>
          </a:bodyPr>
          <a:lstStyle/>
          <a:p>
            <a:pPr algn="just" eaLnBrk="1" hangingPunct="1"/>
            <a:r>
              <a:rPr lang="en-US" altLang="en-US" sz="3200" b="1" dirty="0">
                <a:solidFill>
                  <a:srgbClr val="FF0000"/>
                </a:solidFill>
                <a:latin typeface="Times New Roman" panose="02020603050405020304" pitchFamily="18" charset="0"/>
                <a:cs typeface="Times New Roman" panose="02020603050405020304" pitchFamily="18" charset="0"/>
              </a:rPr>
              <a:t>IV. Thế giới sau chiến tranh lạnh</a:t>
            </a:r>
            <a:endParaRPr lang="en-US" altLang="en-US" sz="3200" b="1" dirty="0">
              <a:solidFill>
                <a:srgbClr val="FF0000"/>
              </a:solidFill>
              <a:latin typeface="Times New Roman" panose="02020603050405020304" pitchFamily="18" charset="0"/>
              <a:cs typeface="Times New Roman" panose="02020603050405020304" pitchFamily="18" charset="0"/>
            </a:endParaRPr>
          </a:p>
          <a:p>
            <a:pPr algn="just" eaLnBrk="1" hangingPunct="1">
              <a:lnSpc>
                <a:spcPct val="120000"/>
              </a:lnSpc>
            </a:pPr>
            <a:r>
              <a:rPr lang="en-US" altLang="en-US" sz="2800" dirty="0">
                <a:latin typeface="Times New Roman" panose="02020603050405020304" pitchFamily="18" charset="0"/>
                <a:cs typeface="Times New Roman" panose="02020603050405020304" pitchFamily="18" charset="0"/>
              </a:rPr>
              <a:t>- 1989-1991, CNXH tan rã ở Liên Xô, Đông Âu-&gt; khối Sev và Vacsava giải thể-&gt; thế giới 2 cực không còn.</a:t>
            </a:r>
            <a:endParaRPr lang="en-US" altLang="en-US" sz="2800" dirty="0">
              <a:latin typeface="Times New Roman" panose="02020603050405020304" pitchFamily="18" charset="0"/>
              <a:cs typeface="Times New Roman" panose="02020603050405020304" pitchFamily="18" charset="0"/>
            </a:endParaRPr>
          </a:p>
          <a:p>
            <a:pPr algn="just" eaLnBrk="1" hangingPunct="1">
              <a:lnSpc>
                <a:spcPct val="120000"/>
              </a:lnSpc>
            </a:pPr>
            <a:r>
              <a:rPr lang="en-US" altLang="en-US" sz="2800" dirty="0">
                <a:latin typeface="Times New Roman" panose="02020603050405020304" pitchFamily="18" charset="0"/>
                <a:cs typeface="Times New Roman" panose="02020603050405020304" pitchFamily="18" charset="0"/>
              </a:rPr>
              <a:t>- Trật tự thế giới mới đang hình th</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nh theo xu hướng đa cực với sự vươn lên của Mỹ, EU, Nhật Bản, Nga, Trung Quốc</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a:p>
            <a:pPr algn="just" eaLnBrk="1" hangingPunct="1">
              <a:lnSpc>
                <a:spcPct val="120000"/>
              </a:lnSpc>
            </a:pPr>
            <a:r>
              <a:rPr lang="en-US" altLang="en-US" sz="2800" dirty="0">
                <a:latin typeface="Times New Roman" panose="02020603050405020304" pitchFamily="18" charset="0"/>
                <a:cs typeface="Times New Roman" panose="02020603050405020304" pitchFamily="18" charset="0"/>
              </a:rPr>
              <a:t> - Các quốc gia điều chỉnh chiến lược phát triển, tập trung ào phát triển kinh tế.</a:t>
            </a:r>
            <a:endParaRPr lang="en-US" altLang="en-US" sz="2800" dirty="0">
              <a:latin typeface="Times New Roman" panose="02020603050405020304" pitchFamily="18" charset="0"/>
              <a:cs typeface="Times New Roman" panose="02020603050405020304" pitchFamily="18" charset="0"/>
            </a:endParaRPr>
          </a:p>
          <a:p>
            <a:pPr algn="just" eaLnBrk="1" hangingPunct="1">
              <a:lnSpc>
                <a:spcPct val="120000"/>
              </a:lnSpc>
            </a:pPr>
            <a:r>
              <a:rPr lang="en-US" altLang="en-US" sz="2800" dirty="0">
                <a:latin typeface="Times New Roman" panose="02020603050405020304" pitchFamily="18" charset="0"/>
                <a:cs typeface="Times New Roman" panose="02020603050405020304" pitchFamily="18" charset="0"/>
              </a:rPr>
              <a:t>-  Mỹ cố gắng thiết lập trật tự đơn cực để làm bá chủ thế giới. </a:t>
            </a:r>
            <a:endParaRPr lang="en-US" altLang="en-US" sz="2800" dirty="0">
              <a:latin typeface="Times New Roman" panose="02020603050405020304" pitchFamily="18" charset="0"/>
              <a:cs typeface="Times New Roman" panose="02020603050405020304" pitchFamily="18" charset="0"/>
            </a:endParaRPr>
          </a:p>
          <a:p>
            <a:pPr algn="just" eaLnBrk="1" hangingPunct="1">
              <a:lnSpc>
                <a:spcPct val="120000"/>
              </a:lnSpc>
            </a:pPr>
            <a:r>
              <a:rPr lang="en-US" altLang="en-US" sz="2800" dirty="0">
                <a:latin typeface="Times New Roman" panose="02020603050405020304" pitchFamily="18" charset="0"/>
                <a:cs typeface="Times New Roman" panose="02020603050405020304" pitchFamily="18" charset="0"/>
              </a:rPr>
              <a:t>- Sau chiến tranh lạnh, tuy hòa bình thế giới được củng cố nhưng xung đột khu vực vẫn còn. </a:t>
            </a:r>
            <a:endParaRPr lang="en-US" altLang="en-US" sz="2800" dirty="0">
              <a:latin typeface="Times New Roman" panose="02020603050405020304" pitchFamily="18" charset="0"/>
              <a:cs typeface="Times New Roman" panose="02020603050405020304" pitchFamily="18" charset="0"/>
            </a:endParaRPr>
          </a:p>
          <a:p>
            <a:pPr algn="just" eaLnBrk="1" hangingPunct="1">
              <a:lnSpc>
                <a:spcPct val="120000"/>
              </a:lnSpc>
            </a:pPr>
            <a:r>
              <a:rPr lang="en-US" altLang="en-US" sz="2800" dirty="0">
                <a:latin typeface="Times New Roman" panose="02020603050405020304" pitchFamily="18" charset="0"/>
                <a:cs typeface="Times New Roman" panose="02020603050405020304" pitchFamily="18" charset="0"/>
              </a:rPr>
              <a:t>- Sự kiện khủng bố</a:t>
            </a:r>
            <a:r>
              <a:rPr lang="en-US" altLang="en-US" sz="2800" b="1" u="sng" dirty="0">
                <a:latin typeface="Times New Roman" panose="02020603050405020304" pitchFamily="18" charset="0"/>
                <a:cs typeface="Times New Roman" panose="02020603050405020304" pitchFamily="18" charset="0"/>
              </a:rPr>
              <a:t> 11/9/2001</a:t>
            </a:r>
            <a:r>
              <a:rPr lang="en-US" altLang="en-US" sz="2800" dirty="0">
                <a:latin typeface="Times New Roman" panose="02020603050405020304" pitchFamily="18" charset="0"/>
                <a:cs typeface="Times New Roman" panose="02020603050405020304" pitchFamily="18" charset="0"/>
              </a:rPr>
              <a:t>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thách thức mới cho hòa bình thế giới.</a:t>
            </a:r>
            <a:endParaRPr lang="en-US" alt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cover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839470" y="1196975"/>
            <a:ext cx="10839450" cy="1370965"/>
          </a:xfrm>
          <a:prstGeom prst="rect">
            <a:avLst/>
          </a:prstGeom>
          <a:noFill/>
        </p:spPr>
        <p:txBody>
          <a:bodyPr wrap="square" rtlCol="0">
            <a:spAutoFit/>
          </a:bodyPr>
          <a:lstStyle/>
          <a:p>
            <a:pPr>
              <a:lnSpc>
                <a:spcPct val="130000"/>
              </a:lnSpc>
            </a:pPr>
            <a:r>
              <a:rPr lang="en-US" sz="3200" b="1" u="sng">
                <a:solidFill>
                  <a:srgbClr val="C00000"/>
                </a:solidFill>
                <a:latin typeface="Times New Roman" panose="02020603050405020304" pitchFamily="18" charset="0"/>
                <a:cs typeface="Times New Roman" panose="02020603050405020304" pitchFamily="18" charset="0"/>
              </a:rPr>
              <a:t>Câu hỏi thực hành:</a:t>
            </a:r>
            <a:endParaRPr lang="en-US" sz="3200" b="1">
              <a:solidFill>
                <a:srgbClr val="C00000"/>
              </a:solidFill>
              <a:latin typeface="Times New Roman" panose="02020603050405020304" pitchFamily="18" charset="0"/>
              <a:cs typeface="Times New Roman" panose="02020603050405020304" pitchFamily="18" charset="0"/>
            </a:endParaRPr>
          </a:p>
          <a:p>
            <a:pPr>
              <a:lnSpc>
                <a:spcPct val="130000"/>
              </a:lnSpc>
            </a:pPr>
            <a:r>
              <a:rPr lang="en-US" sz="3200" b="1">
                <a:solidFill>
                  <a:srgbClr val="7030A0"/>
                </a:solidFill>
                <a:latin typeface="Times New Roman" panose="02020603050405020304" pitchFamily="18" charset="0"/>
                <a:cs typeface="Times New Roman" panose="02020603050405020304" pitchFamily="18" charset="0"/>
              </a:rPr>
              <a:t>Các em hãy vẽ lại sơ đồ quan hệ quốc tế từ năm 1945 -2000 ?</a:t>
            </a:r>
            <a:endParaRPr lang="en-US" sz="3200" b="1">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776095" y="621030"/>
            <a:ext cx="9291320" cy="3969385"/>
          </a:xfrm>
          <a:prstGeom prst="rect">
            <a:avLst/>
          </a:prstGeom>
          <a:noFill/>
        </p:spPr>
        <p:txBody>
          <a:bodyPr wrap="none" rtlCol="0">
            <a:spAutoFit/>
          </a:bodyPr>
          <a:lstStyle/>
          <a:p>
            <a:pPr algn="l"/>
            <a:r>
              <a:rPr lang="en-US" sz="3600" b="1" u="sng">
                <a:solidFill>
                  <a:srgbClr val="002060"/>
                </a:solidFill>
              </a:rPr>
              <a:t>Dặn dò</a:t>
            </a:r>
            <a:r>
              <a:rPr lang="en-US" sz="3200" b="1">
                <a:solidFill>
                  <a:srgbClr val="002060"/>
                </a:solidFill>
              </a:rPr>
              <a:t>:</a:t>
            </a:r>
            <a:r>
              <a:rPr lang="en-US" sz="3200"/>
              <a:t> </a:t>
            </a:r>
            <a:endParaRPr lang="en-US" sz="3200"/>
          </a:p>
          <a:p>
            <a:pPr algn="l"/>
            <a:r>
              <a:rPr lang="en-US" sz="3200"/>
              <a:t>chuẩn bị Chủ đề 2 :</a:t>
            </a:r>
            <a:endParaRPr lang="en-US" sz="3200"/>
          </a:p>
          <a:p>
            <a:pPr algn="ctr"/>
            <a:r>
              <a:rPr lang="en-US" altLang="vi-VN" sz="4000" b="1" i="1" u="sng" dirty="0" smtClean="0">
                <a:latin typeface="+mj-lt"/>
                <a:sym typeface="+mn-ea"/>
              </a:rPr>
              <a:t>Chủ đề 2</a:t>
            </a:r>
            <a:r>
              <a:rPr lang="vi-VN" sz="4000" b="1" i="1" u="sng" dirty="0" smtClean="0">
                <a:latin typeface="+mj-lt"/>
                <a:sym typeface="+mn-ea"/>
              </a:rPr>
              <a:t>:</a:t>
            </a:r>
            <a:r>
              <a:rPr lang="vi-VN" sz="4000" b="1" i="1" dirty="0" smtClean="0">
                <a:latin typeface="+mj-lt"/>
                <a:sym typeface="+mn-ea"/>
              </a:rPr>
              <a:t> </a:t>
            </a:r>
            <a:r>
              <a:rPr lang="vi-VN" sz="3200" b="1" i="1" dirty="0" smtClean="0">
                <a:latin typeface="+mj-lt"/>
                <a:sym typeface="+mn-ea"/>
              </a:rPr>
              <a:t>  </a:t>
            </a:r>
            <a:endParaRPr lang="vi-VN" sz="3200" b="1" i="1" dirty="0" smtClean="0">
              <a:latin typeface="+mj-lt"/>
              <a:sym typeface="+mn-ea"/>
            </a:endParaRPr>
          </a:p>
          <a:p>
            <a:pPr algn="ctr"/>
            <a:r>
              <a:rPr lang="en-US" sz="3200" b="1" dirty="0" smtClean="0">
                <a:solidFill>
                  <a:srgbClr val="FF0000"/>
                </a:solidFill>
                <a:latin typeface="Times New Roman" panose="02020603050405020304" pitchFamily="18" charset="0"/>
                <a:cs typeface="Times New Roman" panose="02020603050405020304" pitchFamily="18" charset="0"/>
                <a:sym typeface="+mn-ea"/>
              </a:rPr>
              <a:t>LIÊN </a:t>
            </a:r>
            <a:r>
              <a:rPr lang="en-US" sz="3200" b="1" dirty="0">
                <a:solidFill>
                  <a:srgbClr val="FF0000"/>
                </a:solidFill>
                <a:latin typeface="Times New Roman" panose="02020603050405020304" pitchFamily="18" charset="0"/>
                <a:cs typeface="Times New Roman" panose="02020603050405020304" pitchFamily="18" charset="0"/>
                <a:sym typeface="+mn-ea"/>
              </a:rPr>
              <a:t>XÔ VÀ CÁC NƯỚC ĐÔNG ÂU (1945 – 1991)</a:t>
            </a:r>
            <a:endParaRPr lang="en-US" sz="3200" b="1" dirty="0">
              <a:solidFill>
                <a:srgbClr val="FF0000"/>
              </a:solidFill>
              <a:latin typeface="Times New Roman" panose="02020603050405020304" pitchFamily="18" charset="0"/>
              <a:cs typeface="Times New Roman" panose="02020603050405020304" pitchFamily="18" charset="0"/>
            </a:endParaRPr>
          </a:p>
          <a:p>
            <a:pPr algn="l"/>
            <a:r>
              <a:rPr lang="en-US" sz="3200" b="1" dirty="0">
                <a:solidFill>
                  <a:srgbClr val="FF0000"/>
                </a:solidFill>
                <a:latin typeface="Times New Roman" panose="02020603050405020304" pitchFamily="18" charset="0"/>
                <a:cs typeface="Times New Roman" panose="02020603050405020304" pitchFamily="18" charset="0"/>
                <a:sym typeface="+mn-ea"/>
              </a:rPr>
              <a:t> LIÊN BANG NGA (1991 </a:t>
            </a:r>
            <a:r>
              <a:rPr lang="vi-VN" sz="3200" b="1" dirty="0" smtClean="0">
                <a:solidFill>
                  <a:srgbClr val="FF0000"/>
                </a:solidFill>
                <a:latin typeface="Times New Roman" panose="02020603050405020304" pitchFamily="18" charset="0"/>
                <a:cs typeface="Times New Roman" panose="02020603050405020304" pitchFamily="18" charset="0"/>
                <a:sym typeface="+mn-ea"/>
              </a:rPr>
              <a:t>-</a:t>
            </a:r>
            <a:r>
              <a:rPr lang="en-US" sz="3200" b="1" dirty="0" smtClean="0">
                <a:solidFill>
                  <a:srgbClr val="FF0000"/>
                </a:solidFill>
                <a:latin typeface="Times New Roman" panose="02020603050405020304" pitchFamily="18" charset="0"/>
                <a:cs typeface="Times New Roman" panose="02020603050405020304" pitchFamily="18" charset="0"/>
                <a:sym typeface="+mn-ea"/>
              </a:rPr>
              <a:t> </a:t>
            </a:r>
            <a:r>
              <a:rPr lang="en-US" sz="3200" b="1" dirty="0">
                <a:solidFill>
                  <a:srgbClr val="FF0000"/>
                </a:solidFill>
                <a:latin typeface="Times New Roman" panose="02020603050405020304" pitchFamily="18" charset="0"/>
                <a:cs typeface="Times New Roman" panose="02020603050405020304" pitchFamily="18" charset="0"/>
                <a:sym typeface="+mn-ea"/>
              </a:rPr>
              <a:t>2000</a:t>
            </a:r>
            <a:r>
              <a:rPr lang="en-US" sz="3200" b="1" dirty="0" smtClean="0">
                <a:solidFill>
                  <a:srgbClr val="FF0000"/>
                </a:solidFill>
                <a:latin typeface="Times New Roman" panose="02020603050405020304" pitchFamily="18" charset="0"/>
                <a:cs typeface="Times New Roman" panose="02020603050405020304" pitchFamily="18" charset="0"/>
                <a:sym typeface="+mn-ea"/>
              </a:rPr>
              <a:t>)</a:t>
            </a:r>
            <a:endParaRPr lang="en-US" sz="3200">
              <a:solidFill>
                <a:srgbClr val="FF0000"/>
              </a:solidFill>
            </a:endParaRPr>
          </a:p>
          <a:p>
            <a:pPr algn="l"/>
            <a:r>
              <a:rPr lang="en-US" sz="4000"/>
              <a:t>+ Xem trước nội dung chủ đề 2.</a:t>
            </a:r>
            <a:endParaRPr lang="en-US" sz="4000"/>
          </a:p>
          <a:p>
            <a:pPr algn="l"/>
            <a:r>
              <a:rPr lang="en-US" sz="4000"/>
              <a:t>+ Trả lời các câu hỏi trong SGK.</a:t>
            </a:r>
            <a:endParaRPr lang="en-US" sz="4000"/>
          </a:p>
        </p:txBody>
      </p:sp>
      <p:sp>
        <p:nvSpPr>
          <p:cNvPr id="2" name="Text Box 1"/>
          <p:cNvSpPr txBox="1"/>
          <p:nvPr/>
        </p:nvSpPr>
        <p:spPr>
          <a:xfrm>
            <a:off x="2927985" y="4941570"/>
            <a:ext cx="7219950" cy="645160"/>
          </a:xfrm>
          <a:prstGeom prst="rect">
            <a:avLst/>
          </a:prstGeom>
          <a:gradFill>
            <a:gsLst>
              <a:gs pos="0">
                <a:srgbClr val="FE4444"/>
              </a:gs>
              <a:gs pos="100000">
                <a:srgbClr val="832B2B"/>
              </a:gs>
            </a:gsLst>
            <a:lin scaled="0"/>
          </a:gradFill>
        </p:spPr>
        <p:txBody>
          <a:bodyPr wrap="none" rtlCol="0">
            <a:spAutoFit/>
          </a:bodyPr>
          <a:lstStyle/>
          <a:p>
            <a:r>
              <a:rPr lang="en-US" sz="3600">
                <a:gradFill>
                  <a:gsLst>
                    <a:gs pos="0">
                      <a:srgbClr val="FBFB11"/>
                    </a:gs>
                    <a:gs pos="100000">
                      <a:srgbClr val="838309"/>
                    </a:gs>
                  </a:gsLst>
                  <a:lin scaled="0"/>
                </a:gradFill>
              </a:rPr>
              <a:t>Chúc các em sức khoẻ và học tốt !</a:t>
            </a:r>
            <a:endParaRPr lang="en-US" sz="3600">
              <a:gradFill>
                <a:gsLst>
                  <a:gs pos="0">
                    <a:srgbClr val="FBFB11"/>
                  </a:gs>
                  <a:gs pos="100000">
                    <a:srgbClr val="838309"/>
                  </a:gs>
                </a:gsLst>
                <a:lin scaled="0"/>
              </a:gra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623570" y="476250"/>
            <a:ext cx="4067175" cy="863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800" b="1" dirty="0">
                <a:latin typeface="Times New Roman" panose="02020603050405020304" pitchFamily="18" charset="0"/>
              </a:rPr>
              <a:t>1. Bối cảnh lịch sử: </a:t>
            </a:r>
            <a:endParaRPr lang="vi-VN" altLang="x-none" sz="2800" dirty="0">
              <a:latin typeface="Times New Roman" panose="02020603050405020304" pitchFamily="18" charset="0"/>
            </a:endParaRPr>
          </a:p>
        </p:txBody>
      </p:sp>
      <p:sp>
        <p:nvSpPr>
          <p:cNvPr id="2" name="TextBox 2"/>
          <p:cNvSpPr txBox="1"/>
          <p:nvPr/>
        </p:nvSpPr>
        <p:spPr>
          <a:xfrm>
            <a:off x="695960" y="1772285"/>
            <a:ext cx="10770235" cy="3709035"/>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nSpc>
                <a:spcPct val="120000"/>
              </a:lnSpc>
              <a:buNone/>
            </a:pPr>
            <a:r>
              <a:rPr sz="2800" dirty="0">
                <a:solidFill>
                  <a:srgbClr val="FF0000"/>
                </a:solidFill>
                <a:latin typeface="Times New Roman" panose="02020603050405020304" pitchFamily="18" charset="0"/>
                <a:cs typeface="Calibri" panose="020F0502020204030204" pitchFamily="34" charset="0"/>
              </a:rPr>
              <a:t>- </a:t>
            </a:r>
            <a:r>
              <a:rPr sz="2800" dirty="0">
                <a:latin typeface="Times New Roman" panose="02020603050405020304" pitchFamily="18" charset="0"/>
                <a:cs typeface="Calibri" panose="020F0502020204030204" pitchFamily="34" charset="0"/>
              </a:rPr>
              <a:t> </a:t>
            </a:r>
            <a:r>
              <a:rPr sz="2800" dirty="0">
                <a:solidFill>
                  <a:srgbClr val="FF0000"/>
                </a:solidFill>
                <a:latin typeface="Times New Roman" panose="02020603050405020304" pitchFamily="18" charset="0"/>
                <a:cs typeface="Calibri" panose="020F0502020204030204" pitchFamily="34" charset="0"/>
              </a:rPr>
              <a:t>Đầu năm 1945:  </a:t>
            </a:r>
            <a:r>
              <a:rPr sz="2800" dirty="0">
                <a:latin typeface="Times New Roman" panose="02020603050405020304" pitchFamily="18" charset="0"/>
                <a:cs typeface="Calibri" panose="020F0502020204030204" pitchFamily="34" charset="0"/>
              </a:rPr>
              <a:t>C</a:t>
            </a:r>
            <a:r>
              <a:rPr lang="en-US" sz="2800" dirty="0">
                <a:latin typeface="Times New Roman" panose="02020603050405020304" pitchFamily="18" charset="0"/>
                <a:cs typeface="Calibri" panose="020F0502020204030204" pitchFamily="34" charset="0"/>
              </a:rPr>
              <a:t>TTG II</a:t>
            </a:r>
            <a:r>
              <a:rPr sz="2800" dirty="0">
                <a:latin typeface="Times New Roman" panose="02020603050405020304" pitchFamily="18" charset="0"/>
                <a:cs typeface="Calibri" panose="020F0502020204030204" pitchFamily="34" charset="0"/>
              </a:rPr>
              <a:t> b</a:t>
            </a:r>
            <a:r>
              <a:rPr lang="en-US" sz="2800" dirty="0">
                <a:latin typeface="Times New Roman" panose="02020603050405020304" pitchFamily="18" charset="0"/>
                <a:cs typeface="Calibri" panose="020F0502020204030204" pitchFamily="34" charset="0"/>
              </a:rPr>
              <a:t>ướ</a:t>
            </a:r>
            <a:r>
              <a:rPr sz="2800" dirty="0">
                <a:latin typeface="Times New Roman" panose="02020603050405020304" pitchFamily="18" charset="0"/>
                <a:cs typeface="Calibri" panose="020F0502020204030204" pitchFamily="34" charset="0"/>
              </a:rPr>
              <a:t>c v</a:t>
            </a:r>
            <a:r>
              <a:rPr lang="en-US" sz="2800" dirty="0">
                <a:latin typeface="Times New Roman" panose="02020603050405020304" pitchFamily="18" charset="0"/>
                <a:cs typeface="Calibri" panose="020F0502020204030204" pitchFamily="34" charset="0"/>
              </a:rPr>
              <a:t>à</a:t>
            </a:r>
            <a:r>
              <a:rPr sz="2800" dirty="0">
                <a:latin typeface="Times New Roman" panose="02020603050405020304" pitchFamily="18" charset="0"/>
                <a:cs typeface="Calibri" panose="020F0502020204030204" pitchFamily="34" charset="0"/>
              </a:rPr>
              <a:t>o giai đoạn kết thúc,</a:t>
            </a:r>
            <a:r>
              <a:rPr sz="2800" b="1" dirty="0">
                <a:latin typeface="Times New Roman" panose="02020603050405020304" pitchFamily="18" charset="0"/>
                <a:cs typeface="Calibri" panose="020F0502020204030204" pitchFamily="34" charset="0"/>
              </a:rPr>
              <a:t> </a:t>
            </a:r>
            <a:r>
              <a:rPr sz="2800" dirty="0">
                <a:latin typeface="Times New Roman" panose="02020603050405020304" pitchFamily="18" charset="0"/>
                <a:cs typeface="Calibri" panose="020F0502020204030204" pitchFamily="34" charset="0"/>
              </a:rPr>
              <a:t>nhiều vấn đề quan trọng, cấp bách đặt ra cho các nước đồng minh phải </a:t>
            </a:r>
            <a:r>
              <a:rPr sz="2800" dirty="0" err="1">
                <a:latin typeface="Times New Roman" panose="02020603050405020304" pitchFamily="18" charset="0"/>
                <a:cs typeface="Calibri" panose="020F0502020204030204" pitchFamily="34" charset="0"/>
              </a:rPr>
              <a:t>giải</a:t>
            </a:r>
            <a:r>
              <a:rPr sz="2800" dirty="0">
                <a:latin typeface="Times New Roman" panose="02020603050405020304" pitchFamily="18" charset="0"/>
                <a:cs typeface="Calibri" panose="020F0502020204030204" pitchFamily="34" charset="0"/>
              </a:rPr>
              <a:t> </a:t>
            </a:r>
            <a:r>
              <a:rPr sz="2800" dirty="0" err="1" smtClean="0">
                <a:latin typeface="Times New Roman" panose="02020603050405020304" pitchFamily="18" charset="0"/>
                <a:cs typeface="Calibri" panose="020F0502020204030204" pitchFamily="34" charset="0"/>
              </a:rPr>
              <a:t>quyết</a:t>
            </a:r>
            <a:r>
              <a:rPr lang="en-US" sz="2800" dirty="0" smtClean="0">
                <a:latin typeface="Times New Roman" panose="02020603050405020304" pitchFamily="18" charset="0"/>
                <a:cs typeface="Calibri" panose="020F0502020204030204" pitchFamily="34" charset="0"/>
              </a:rPr>
              <a:t>:</a:t>
            </a:r>
            <a:endParaRPr sz="2800" dirty="0">
              <a:latin typeface="Times New Roman" panose="02020603050405020304" pitchFamily="18" charset="0"/>
              <a:cs typeface="Calibri" panose="020F0502020204030204" pitchFamily="34" charset="0"/>
            </a:endParaRPr>
          </a:p>
          <a:p>
            <a:pPr lvl="0">
              <a:lnSpc>
                <a:spcPct val="120000"/>
              </a:lnSpc>
              <a:buNone/>
            </a:pPr>
            <a:r>
              <a:rPr sz="2800" dirty="0">
                <a:latin typeface="Times New Roman" panose="02020603050405020304" pitchFamily="18" charset="0"/>
                <a:ea typeface="SimSun" panose="02010600030101010101" pitchFamily="2" charset="-122"/>
              </a:rPr>
              <a:t>+ Nhanh chóng tiêu diệt CNPX, kết thúc chiến tranh.</a:t>
            </a:r>
            <a:endParaRPr sz="2800" dirty="0">
              <a:latin typeface="Times New Roman" panose="02020603050405020304" pitchFamily="18" charset="0"/>
              <a:ea typeface="SimSun" panose="02010600030101010101" pitchFamily="2" charset="-122"/>
            </a:endParaRPr>
          </a:p>
          <a:p>
            <a:pPr lvl="0">
              <a:lnSpc>
                <a:spcPct val="120000"/>
              </a:lnSpc>
              <a:buNone/>
            </a:pPr>
            <a:r>
              <a:rPr sz="2800" dirty="0">
                <a:latin typeface="Times New Roman" panose="02020603050405020304" pitchFamily="18" charset="0"/>
                <a:ea typeface="SimSun" panose="02010600030101010101" pitchFamily="2" charset="-122"/>
              </a:rPr>
              <a:t>+ Tổ chức lại thế giới sau chiến tranh.</a:t>
            </a:r>
            <a:endParaRPr sz="2800" dirty="0">
              <a:latin typeface="Times New Roman" panose="02020603050405020304" pitchFamily="18" charset="0"/>
              <a:ea typeface="SimSun" panose="02010600030101010101" pitchFamily="2" charset="-122"/>
            </a:endParaRPr>
          </a:p>
          <a:p>
            <a:pPr lvl="0">
              <a:lnSpc>
                <a:spcPct val="120000"/>
              </a:lnSpc>
              <a:buNone/>
            </a:pPr>
            <a:r>
              <a:rPr sz="2800" dirty="0">
                <a:latin typeface="Times New Roman" panose="02020603050405020304" pitchFamily="18" charset="0"/>
                <a:ea typeface="SimSun" panose="02010600030101010101" pitchFamily="2" charset="-122"/>
              </a:rPr>
              <a:t>+ Phân chia thành quả giửa các nước thắng trận.</a:t>
            </a:r>
            <a:endParaRPr sz="2800" dirty="0">
              <a:latin typeface="Times New Roman" panose="02020603050405020304" pitchFamily="18" charset="0"/>
              <a:ea typeface="SimSun" panose="02010600030101010101" pitchFamily="2" charset="-122"/>
            </a:endParaRPr>
          </a:p>
          <a:p>
            <a:pPr lvl="0">
              <a:lnSpc>
                <a:spcPct val="120000"/>
              </a:lnSpc>
              <a:buNone/>
            </a:pPr>
            <a:r>
              <a:rPr lang="en-US" sz="280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280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mn-ea"/>
              </a:rPr>
              <a:t>Thời</a:t>
            </a:r>
            <a:r>
              <a:rPr lang="en-US" sz="280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mn-ea"/>
              </a:rPr>
              <a:t> gian</a:t>
            </a:r>
            <a:r>
              <a:rPr lang="en-US" sz="280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sym typeface="+mn-ea"/>
              </a:rPr>
              <a:t>: Từ </a:t>
            </a:r>
            <a:r>
              <a:rPr lang="en-US" sz="280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sym typeface="+mn-ea"/>
              </a:rPr>
              <a:t>ngày</a:t>
            </a:r>
            <a:r>
              <a:rPr lang="en-US" sz="280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sym typeface="+mn-ea"/>
              </a:rPr>
              <a:t> 4 </a:t>
            </a:r>
            <a:r>
              <a:rPr lang="en-US" sz="280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80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sym typeface="+mn-ea"/>
              </a:rPr>
              <a:t> 11/2/1945.</a:t>
            </a:r>
            <a:endParaRPr kumimoji="0" lang="vi-VN" sz="2800" b="0" i="0" u="none" strike="noStrike" kern="1200" cap="none" spc="0" normalizeH="0" baseline="0" noProof="0" dirty="0">
              <a:ln>
                <a:noFill/>
              </a:ln>
              <a:solidFill>
                <a:schemeClr val="tx1"/>
              </a:solidFill>
              <a:effectLst/>
              <a:uLnTx/>
              <a:uFillTx/>
              <a:latin typeface="Calibri" panose="020F0502020204030204" pitchFamily="34" charset="0"/>
              <a:ea typeface="SimSun" panose="02010600030101010101" pitchFamily="2" charset="-122"/>
              <a:cs typeface="Times New Roman" panose="02020603050405020304" pitchFamily="18" charset="0"/>
            </a:endParaRPr>
          </a:p>
          <a:p>
            <a:pPr lvl="0">
              <a:lnSpc>
                <a:spcPct val="120000"/>
              </a:lnSpc>
              <a:buNone/>
            </a:pPr>
            <a:r>
              <a:rPr lang="en-US" altLang="vi-VN" sz="2800" b="1" dirty="0">
                <a:solidFill>
                  <a:srgbClr val="FF0000"/>
                </a:solidFill>
                <a:latin typeface="Times New Roman" panose="02020603050405020304" pitchFamily="18" charset="0"/>
                <a:cs typeface="Times New Roman" panose="02020603050405020304" pitchFamily="18" charset="0"/>
                <a:sym typeface="+mn-ea"/>
              </a:rPr>
              <a:t>- </a:t>
            </a:r>
            <a:r>
              <a:rPr lang="en-US" altLang="vi-VN" sz="2800" dirty="0">
                <a:solidFill>
                  <a:srgbClr val="FF0000"/>
                </a:solidFill>
                <a:latin typeface="Times New Roman" panose="02020603050405020304" pitchFamily="18" charset="0"/>
                <a:cs typeface="Times New Roman" panose="02020603050405020304" pitchFamily="18" charset="0"/>
                <a:sym typeface="+mn-ea"/>
              </a:rPr>
              <a:t>Thành phần tham dự : </a:t>
            </a:r>
            <a:r>
              <a:rPr lang="en-US" altLang="vi-VN" sz="2800" dirty="0">
                <a:latin typeface="Times New Roman" panose="02020603050405020304" pitchFamily="18" charset="0"/>
                <a:cs typeface="Times New Roman" panose="02020603050405020304" pitchFamily="18" charset="0"/>
                <a:sym typeface="+mn-ea"/>
              </a:rPr>
              <a:t> Liên Xô (Xtalin), Mĩ (Rudơven), Anh (Sớcsin).</a:t>
            </a:r>
            <a:endParaRPr kumimoji="0" lang="vi-VN" altLang="vi-VN" sz="2800" b="0" i="0" u="none" strike="noStrike" kern="1200" cap="none" spc="0" normalizeH="0" baseline="0" noProof="0" dirty="0">
              <a:ln>
                <a:noFill/>
              </a:ln>
              <a:solidFill>
                <a:schemeClr val="tx1"/>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400px-Yalta_summit_1945_with_Churchill%2C_Roosevelt%2C_Stalin[1]"/>
          <p:cNvPicPr>
            <a:picLocks noChangeAspect="1"/>
          </p:cNvPicPr>
          <p:nvPr/>
        </p:nvPicPr>
        <p:blipFill>
          <a:blip r:embed="rId1"/>
          <a:stretch>
            <a:fillRect/>
          </a:stretch>
        </p:blipFill>
        <p:spPr>
          <a:xfrm>
            <a:off x="1223963" y="260350"/>
            <a:ext cx="9936162" cy="5762625"/>
          </a:xfrm>
          <a:prstGeom prst="rect">
            <a:avLst/>
          </a:prstGeom>
          <a:noFill/>
          <a:ln w="9525">
            <a:noFill/>
          </a:ln>
        </p:spPr>
      </p:pic>
      <p:sp>
        <p:nvSpPr>
          <p:cNvPr id="5" name="Text Box 16388"/>
          <p:cNvSpPr txBox="1"/>
          <p:nvPr/>
        </p:nvSpPr>
        <p:spPr>
          <a:xfrm>
            <a:off x="3432175" y="5229225"/>
            <a:ext cx="1524000" cy="396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mn-cs"/>
              </a:rPr>
              <a:t>U.Sơcsin</a:t>
            </a:r>
            <a:endParaRPr kumimoji="0"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mn-cs"/>
            </a:endParaRPr>
          </a:p>
        </p:txBody>
      </p:sp>
      <p:sp>
        <p:nvSpPr>
          <p:cNvPr id="6" name="Text Box 16389"/>
          <p:cNvSpPr txBox="1"/>
          <p:nvPr/>
        </p:nvSpPr>
        <p:spPr>
          <a:xfrm>
            <a:off x="5791200" y="5257800"/>
            <a:ext cx="1676400" cy="396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mn-cs"/>
              </a:rPr>
              <a:t>Ph.Rudơven</a:t>
            </a:r>
            <a:endParaRPr kumimoji="0"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mn-cs"/>
            </a:endParaRPr>
          </a:p>
        </p:txBody>
      </p:sp>
      <p:sp>
        <p:nvSpPr>
          <p:cNvPr id="7" name="Text Box 16390"/>
          <p:cNvSpPr txBox="1"/>
          <p:nvPr/>
        </p:nvSpPr>
        <p:spPr>
          <a:xfrm>
            <a:off x="8304213" y="5222875"/>
            <a:ext cx="1447800" cy="396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mn-cs"/>
              </a:rPr>
              <a:t>I.Xtalin</a:t>
            </a:r>
            <a:endParaRPr kumimoji="0"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p:nvPr/>
        </p:nvSpPr>
        <p:spPr>
          <a:xfrm>
            <a:off x="407353" y="404813"/>
            <a:ext cx="8301037" cy="586105"/>
          </a:xfrm>
          <a:prstGeom prst="rect">
            <a:avLst/>
          </a:prstGeom>
          <a:solidFill>
            <a:schemeClr val="accent6">
              <a:lumMod val="60000"/>
              <a:lumOff val="40000"/>
            </a:schemeClr>
          </a:solidFill>
          <a:ln w="9525" cap="flat" cmpd="sng">
            <a:solidFill>
              <a:schemeClr val="accent1"/>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15000"/>
              </a:lnSpc>
              <a:spcBef>
                <a:spcPct val="0"/>
              </a:spcBef>
              <a:buFontTx/>
              <a:buNone/>
            </a:pPr>
            <a:r>
              <a:rPr lang="en-GB" altLang="vi-VN" b="1" dirty="0">
                <a:solidFill>
                  <a:srgbClr val="FF0000"/>
                </a:solidFill>
                <a:latin typeface="Times New Roman" panose="02020603050405020304" pitchFamily="18" charset="0"/>
                <a:cs typeface="Calibri" panose="020F0502020204030204" pitchFamily="34" charset="0"/>
              </a:rPr>
              <a:t>2.  Nh</a:t>
            </a:r>
            <a:r>
              <a:rPr lang="en-US" altLang="en-GB" b="1" dirty="0">
                <a:solidFill>
                  <a:srgbClr val="FF0000"/>
                </a:solidFill>
                <a:latin typeface="Times New Roman" panose="02020603050405020304" pitchFamily="18" charset="0"/>
                <a:cs typeface="Calibri" panose="020F0502020204030204" pitchFamily="34" charset="0"/>
              </a:rPr>
              <a:t>ữ</a:t>
            </a:r>
            <a:r>
              <a:rPr lang="en-GB" altLang="vi-VN" b="1" dirty="0">
                <a:solidFill>
                  <a:srgbClr val="FF0000"/>
                </a:solidFill>
                <a:latin typeface="Times New Roman" panose="02020603050405020304" pitchFamily="18" charset="0"/>
                <a:cs typeface="Calibri" panose="020F0502020204030204" pitchFamily="34" charset="0"/>
              </a:rPr>
              <a:t>ng quyết định quan trọng của Hội nghị Ianta</a:t>
            </a:r>
            <a:endParaRPr lang="vi-VN" altLang="vi-VN" dirty="0">
              <a:solidFill>
                <a:srgbClr val="FF0000"/>
              </a:solidFill>
              <a:ea typeface="Calibri" panose="020F0502020204030204" pitchFamily="34" charset="0"/>
            </a:endParaRPr>
          </a:p>
        </p:txBody>
      </p:sp>
      <p:sp>
        <p:nvSpPr>
          <p:cNvPr id="6" name="Right Arrow Callout 5"/>
          <p:cNvSpPr/>
          <p:nvPr/>
        </p:nvSpPr>
        <p:spPr>
          <a:xfrm>
            <a:off x="345440" y="1532255"/>
            <a:ext cx="1856740" cy="3923030"/>
          </a:xfrm>
          <a:prstGeom prst="rightArrowCallout">
            <a:avLst>
              <a:gd name="adj1" fmla="val 18843"/>
              <a:gd name="adj2" fmla="val 25000"/>
              <a:gd name="adj3" fmla="val 25000"/>
              <a:gd name="adj4" fmla="val 75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GB" altLang="x-none" sz="2800" b="1" dirty="0">
                <a:solidFill>
                  <a:srgbClr val="0070C0"/>
                </a:solidFill>
                <a:latin typeface="Times New Roman" panose="02020603050405020304" pitchFamily="18" charset="0"/>
                <a:cs typeface="Times New Roman" panose="02020603050405020304" pitchFamily="18" charset="0"/>
              </a:rPr>
              <a:t>Thô</a:t>
            </a:r>
            <a:r>
              <a:rPr lang="vi-VN" altLang="x-none" sz="2800" b="1" dirty="0">
                <a:solidFill>
                  <a:srgbClr val="0070C0"/>
                </a:solidFill>
                <a:latin typeface="Times New Roman" panose="02020603050405020304" pitchFamily="18" charset="0"/>
                <a:cs typeface="Times New Roman" panose="02020603050405020304" pitchFamily="18" charset="0"/>
              </a:rPr>
              <a:t>́ng nhất </a:t>
            </a:r>
            <a:r>
              <a:rPr lang="en-GB" altLang="x-none" sz="2800" b="1" dirty="0">
                <a:solidFill>
                  <a:srgbClr val="0070C0"/>
                </a:solidFill>
                <a:latin typeface="Times New Roman" panose="02020603050405020304" pitchFamily="18" charset="0"/>
                <a:cs typeface="Times New Roman" panose="02020603050405020304" pitchFamily="18" charset="0"/>
              </a:rPr>
              <a:t>mục tiêu chung</a:t>
            </a:r>
            <a:r>
              <a:rPr lang="en-GB" altLang="x-none" sz="2800" dirty="0">
                <a:solidFill>
                  <a:srgbClr val="0070C0"/>
                </a:solidFill>
                <a:latin typeface="Times New Roman" panose="02020603050405020304" pitchFamily="18" charset="0"/>
                <a:cs typeface="Times New Roman" panose="02020603050405020304" pitchFamily="18" charset="0"/>
              </a:rPr>
              <a:t>:</a:t>
            </a:r>
            <a:endParaRPr lang="vi-VN" altLang="x-none" sz="2800" dirty="0">
              <a:solidFill>
                <a:srgbClr val="0070C0"/>
              </a:solidFill>
              <a:latin typeface="Times New Roman" panose="02020603050405020304" pitchFamily="18" charset="0"/>
              <a:ea typeface="Times New Roman" panose="02020603050405020304" pitchFamily="18" charset="0"/>
            </a:endParaRPr>
          </a:p>
        </p:txBody>
      </p:sp>
      <p:sp>
        <p:nvSpPr>
          <p:cNvPr id="7" name="Right Arrow 6"/>
          <p:cNvSpPr/>
          <p:nvPr/>
        </p:nvSpPr>
        <p:spPr>
          <a:xfrm>
            <a:off x="2201863" y="765175"/>
            <a:ext cx="9736138" cy="2159000"/>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endParaRPr lang="en-GB" altLang="x-none" sz="2400" dirty="0">
              <a:solidFill>
                <a:schemeClr val="bg1"/>
              </a:solidFill>
              <a:latin typeface="Times New Roman" panose="02020603050405020304" pitchFamily="18" charset="0"/>
              <a:cs typeface="Times New Roman" panose="02020603050405020304" pitchFamily="18" charset="0"/>
            </a:endParaRPr>
          </a:p>
          <a:p>
            <a:pPr lvl="0" algn="ctr">
              <a:buNone/>
            </a:pPr>
            <a:r>
              <a:rPr lang="en-GB" altLang="x-none" sz="2400" dirty="0">
                <a:solidFill>
                  <a:schemeClr val="bg1"/>
                </a:solidFill>
                <a:latin typeface="Times New Roman" panose="02020603050405020304" pitchFamily="18" charset="0"/>
                <a:cs typeface="Times New Roman" panose="02020603050405020304" pitchFamily="18" charset="0"/>
              </a:rPr>
              <a:t>Tiêu diệt tận gốc chủ nghĩa phát xít Đức và quân phiệt Nhật Bản. </a:t>
            </a:r>
            <a:r>
              <a:rPr lang="vi-VN" altLang="x-none" sz="2400" dirty="0">
                <a:solidFill>
                  <a:schemeClr val="bg1"/>
                </a:solidFill>
                <a:latin typeface="Times New Roman" panose="02020603050405020304" pitchFamily="18" charset="0"/>
                <a:cs typeface="Times New Roman" panose="02020603050405020304" pitchFamily="18" charset="0"/>
              </a:rPr>
              <a:t>Liên Xô sẽ tham gia chống Nhật sau khi đánh bại Đức ở châu Âu</a:t>
            </a:r>
            <a:endParaRPr lang="vi-VN" altLang="x-none" sz="2400" dirty="0">
              <a:solidFill>
                <a:schemeClr val="bg1"/>
              </a:solidFill>
              <a:latin typeface="Times New Roman" panose="02020603050405020304" pitchFamily="18" charset="0"/>
              <a:cs typeface="Times New Roman" panose="02020603050405020304" pitchFamily="18" charset="0"/>
            </a:endParaRPr>
          </a:p>
          <a:p>
            <a:pPr lvl="0" algn="ctr">
              <a:buNone/>
            </a:pPr>
            <a:endParaRPr lang="vi-VN" altLang="x-none"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ight Arrow 7"/>
          <p:cNvSpPr/>
          <p:nvPr/>
        </p:nvSpPr>
        <p:spPr>
          <a:xfrm>
            <a:off x="2201863" y="4184650"/>
            <a:ext cx="9818688" cy="232886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Thỏa thuận về việc đóng quân tại các nước nhằm giải giáp quân đội phát xít. Phân chia phạm vi ảnh hưởng ở châu Âu và châu Á.</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9" name="Right Arrow 8"/>
          <p:cNvSpPr/>
          <p:nvPr/>
        </p:nvSpPr>
        <p:spPr>
          <a:xfrm>
            <a:off x="2202180" y="2492693"/>
            <a:ext cx="9663113" cy="200183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28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Th</a:t>
            </a:r>
            <a:r>
              <a:rPr kumimoji="0" lang="en-US" altLang="en-GB" sz="28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à</a:t>
            </a:r>
            <a:r>
              <a:rPr kumimoji="0" lang="en-GB" sz="28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nh</a:t>
            </a:r>
            <a:r>
              <a:rPr kumimoji="0" lang="en-GB" sz="28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lập</a:t>
            </a:r>
            <a:r>
              <a:rPr kumimoji="0" lang="en-GB" sz="28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tổ </a:t>
            </a:r>
            <a:r>
              <a:rPr kumimoji="0" lang="en-GB" sz="28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chức</a:t>
            </a:r>
            <a:r>
              <a:rPr kumimoji="0" lang="en-GB" sz="28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Liên </a:t>
            </a:r>
            <a:r>
              <a:rPr kumimoji="0" lang="en-GB" sz="28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hợp</a:t>
            </a:r>
            <a:r>
              <a:rPr kumimoji="0" lang="en-GB" sz="28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quốc</a:t>
            </a:r>
            <a:r>
              <a:rPr kumimoji="0" lang="en-GB" sz="28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nhằm</a:t>
            </a:r>
            <a:r>
              <a:rPr kumimoji="0" lang="en-GB" sz="28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duy trì </a:t>
            </a:r>
            <a:r>
              <a:rPr kumimoji="0" lang="en-GB" sz="28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h</a:t>
            </a:r>
            <a:r>
              <a:rPr kumimoji="0" lang="en-US" altLang="en-GB" sz="28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ò</a:t>
            </a:r>
            <a:r>
              <a:rPr kumimoji="0" lang="en-GB" sz="28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a</a:t>
            </a:r>
            <a:r>
              <a:rPr kumimoji="0" lang="en-GB" sz="28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bình</a:t>
            </a:r>
            <a:r>
              <a:rPr kumimoji="0" lang="en-GB" sz="28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v</a:t>
            </a:r>
            <a:r>
              <a:rPr kumimoji="0" lang="en-US" altLang="en-GB" sz="28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à</a:t>
            </a:r>
            <a:r>
              <a:rPr kumimoji="0" lang="en-GB" sz="28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an ninh thế </a:t>
            </a:r>
            <a:r>
              <a:rPr kumimoji="0" lang="en-GB" sz="2800" b="0" i="0" u="none" strike="noStrike" kern="1200" cap="none" spc="0" normalizeH="0" baseline="0" noProof="0" dirty="0" err="1">
                <a:ln>
                  <a:noFill/>
                </a:ln>
                <a:solidFill>
                  <a:schemeClr val="lt1"/>
                </a:solidFill>
                <a:effectLst/>
                <a:uLnTx/>
                <a:uFillTx/>
                <a:latin typeface="Times New Roman" panose="02020603050405020304" pitchFamily="18" charset="0"/>
                <a:ea typeface="+mn-ea"/>
                <a:cs typeface="Times New Roman" panose="02020603050405020304" pitchFamily="18" charset="0"/>
              </a:rPr>
              <a:t>giới</a:t>
            </a:r>
            <a:r>
              <a:rPr kumimoji="0" lang="en-GB" sz="28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a:t>
            </a:r>
            <a:endParaRPr kumimoji="0" lang="vi-VN" sz="28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animBg="1"/>
      <p:bldP spid="8" grpId="1"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07670" y="808355"/>
            <a:ext cx="2567305" cy="1397000"/>
          </a:xfrm>
          <a:prstGeom prst="rightArrow">
            <a:avLst>
              <a:gd name="adj1" fmla="val 50000"/>
              <a:gd name="adj2" fmla="val 217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Châu Âu:</a:t>
            </a:r>
            <a:endParaRPr kumimoji="0" lang="vi-VN"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 name="Folded Corner 2"/>
          <p:cNvSpPr/>
          <p:nvPr/>
        </p:nvSpPr>
        <p:spPr>
          <a:xfrm>
            <a:off x="335915" y="2205355"/>
            <a:ext cx="4368165" cy="420814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2800" dirty="0">
                <a:latin typeface="Times New Roman" panose="02020603050405020304" pitchFamily="18" charset="0"/>
                <a:cs typeface="Times New Roman" panose="02020603050405020304" pitchFamily="18" charset="0"/>
              </a:rPr>
              <a:t>- Liên Xô : Đông Đức, Đông Béclin v</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 Đông Âu.</a:t>
            </a:r>
            <a:endParaRPr lang="vi-VN" altLang="x-none" sz="2800" dirty="0">
              <a:latin typeface="Times New Roman" panose="02020603050405020304" pitchFamily="18" charset="0"/>
              <a:cs typeface="Times New Roman" panose="02020603050405020304" pitchFamily="18" charset="0"/>
            </a:endParaRPr>
          </a:p>
          <a:p>
            <a:pPr lvl="0">
              <a:buNone/>
            </a:pPr>
            <a:r>
              <a:rPr sz="2800" dirty="0">
                <a:latin typeface="Times New Roman" panose="02020603050405020304" pitchFamily="18" charset="0"/>
                <a:cs typeface="Times New Roman" panose="02020603050405020304" pitchFamily="18" charset="0"/>
              </a:rPr>
              <a:t>- Mỹ, Anh</a:t>
            </a:r>
            <a:r>
              <a:rPr lang="en-US" sz="2800" dirty="0">
                <a:latin typeface="Times New Roman" panose="02020603050405020304" pitchFamily="18" charset="0"/>
                <a:cs typeface="Times New Roman" panose="02020603050405020304" pitchFamily="18" charset="0"/>
              </a:rPr>
              <a:t>, Pháp </a:t>
            </a:r>
            <a:r>
              <a:rPr sz="2800" dirty="0">
                <a:latin typeface="Times New Roman" panose="02020603050405020304" pitchFamily="18" charset="0"/>
                <a:cs typeface="Times New Roman" panose="02020603050405020304" pitchFamily="18" charset="0"/>
              </a:rPr>
              <a:t>: Tây nước Đức, Tây Béclin v</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 các nước Tây Âu.</a:t>
            </a:r>
            <a:endParaRPr lang="vi-VN" altLang="x-none" sz="2800" dirty="0">
              <a:latin typeface="Times New Roman" panose="02020603050405020304" pitchFamily="18" charset="0"/>
              <a:cs typeface="Times New Roman" panose="02020603050405020304" pitchFamily="18" charset="0"/>
            </a:endParaRPr>
          </a:p>
          <a:p>
            <a:pPr lvl="0">
              <a:buNone/>
            </a:pPr>
            <a:r>
              <a:rPr sz="2800" dirty="0">
                <a:latin typeface="Times New Roman" panose="02020603050405020304" pitchFamily="18" charset="0"/>
                <a:cs typeface="Times New Roman" panose="02020603050405020304" pitchFamily="18" charset="0"/>
              </a:rPr>
              <a:t>- Áo, Phần Lan là nước trung lập.</a:t>
            </a:r>
            <a:endParaRPr lang="vi-VN" altLang="x-none" sz="2800" dirty="0">
              <a:latin typeface="Times New Roman" panose="02020603050405020304" pitchFamily="18" charset="0"/>
              <a:ea typeface="Times New Roman" panose="02020603050405020304" pitchFamily="18" charset="0"/>
            </a:endParaRPr>
          </a:p>
        </p:txBody>
      </p:sp>
      <p:sp>
        <p:nvSpPr>
          <p:cNvPr id="4" name="Right Arrow 3"/>
          <p:cNvSpPr/>
          <p:nvPr/>
        </p:nvSpPr>
        <p:spPr>
          <a:xfrm>
            <a:off x="4872355" y="-27305"/>
            <a:ext cx="2551430" cy="1219200"/>
          </a:xfrm>
          <a:prstGeom prst="rightArrow">
            <a:avLst>
              <a:gd name="adj1" fmla="val 50000"/>
              <a:gd name="adj2" fmla="val 151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Châu Á</a:t>
            </a:r>
            <a:endParaRPr kumimoji="0" lang="vi-VN"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5" name="Folded Corner 4"/>
          <p:cNvSpPr/>
          <p:nvPr/>
        </p:nvSpPr>
        <p:spPr>
          <a:xfrm>
            <a:off x="4872355" y="984885"/>
            <a:ext cx="7122160" cy="572579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endParaRPr sz="2800" dirty="0">
              <a:latin typeface="Times New Roman" panose="02020603050405020304" pitchFamily="18" charset="0"/>
              <a:cs typeface="Times New Roman" panose="02020603050405020304" pitchFamily="18" charset="0"/>
            </a:endParaRPr>
          </a:p>
          <a:p>
            <a:pPr lvl="0">
              <a:buNone/>
            </a:pPr>
            <a:r>
              <a:rPr sz="2800" dirty="0">
                <a:latin typeface="Times New Roman" panose="02020603050405020304" pitchFamily="18" charset="0"/>
                <a:cs typeface="Times New Roman" panose="02020603050405020304" pitchFamily="18" charset="0"/>
              </a:rPr>
              <a:t>- Chấp nhận các điều kiện của Liên Xô</a:t>
            </a:r>
            <a:r>
              <a:rPr lang="en-US" sz="2800" dirty="0">
                <a:latin typeface="Times New Roman" panose="02020603050405020304" pitchFamily="18" charset="0"/>
                <a:cs typeface="Times New Roman" panose="02020603050405020304" pitchFamily="18" charset="0"/>
              </a:rPr>
              <a:t> tham gia chống Nhật</a:t>
            </a:r>
            <a:r>
              <a:rPr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giữ </a:t>
            </a:r>
            <a:r>
              <a:rPr sz="2800" dirty="0">
                <a:latin typeface="Times New Roman" panose="02020603050405020304" pitchFamily="18" charset="0"/>
                <a:cs typeface="Times New Roman" panose="02020603050405020304" pitchFamily="18" charset="0"/>
              </a:rPr>
              <a:t>nguyên trạng</a:t>
            </a:r>
            <a:r>
              <a:rPr lang="en-US" sz="280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sym typeface="+mn-ea"/>
              </a:rPr>
              <a:t>Mông Cổ</a:t>
            </a:r>
            <a:r>
              <a:rPr sz="2800" dirty="0">
                <a:latin typeface="Times New Roman" panose="02020603050405020304" pitchFamily="18" charset="0"/>
                <a:cs typeface="Times New Roman" panose="02020603050405020304" pitchFamily="18" charset="0"/>
              </a:rPr>
              <a:t>, khôi phục quyền lợi nước Nga bị mất trong cuộc chiến tranh Nga – Nhật (1904): trả lại miền Nam đảo Xakhalin, LX chiếm 4 đảo Curin. </a:t>
            </a:r>
            <a:endParaRPr lang="vi-VN" altLang="x-none" sz="2800" dirty="0">
              <a:latin typeface="Times New Roman" panose="02020603050405020304" pitchFamily="18" charset="0"/>
              <a:cs typeface="Times New Roman" panose="02020603050405020304" pitchFamily="18" charset="0"/>
            </a:endParaRPr>
          </a:p>
          <a:p>
            <a:pPr lvl="0">
              <a:buNone/>
            </a:pPr>
            <a:r>
              <a:rPr sz="2800" dirty="0">
                <a:latin typeface="Times New Roman" panose="02020603050405020304" pitchFamily="18" charset="0"/>
                <a:cs typeface="Times New Roman" panose="02020603050405020304" pitchFamily="18" charset="0"/>
              </a:rPr>
              <a:t>- Mỹ chiếm Nhật Bản; Bắc Triều Tiên thuộc Liên Xô, Nam Triều Tiên thuộc </a:t>
            </a:r>
            <a:r>
              <a:rPr sz="2800" dirty="0" err="1">
                <a:latin typeface="Times New Roman" panose="02020603050405020304" pitchFamily="18" charset="0"/>
                <a:cs typeface="Times New Roman" panose="02020603050405020304" pitchFamily="18" charset="0"/>
              </a:rPr>
              <a:t>Mĩ</a:t>
            </a:r>
            <a:r>
              <a:rPr sz="2800" dirty="0">
                <a:latin typeface="Times New Roman" panose="02020603050405020304" pitchFamily="18" charset="0"/>
                <a:cs typeface="Times New Roman" panose="02020603050405020304" pitchFamily="18" charset="0"/>
              </a:rPr>
              <a:t> </a:t>
            </a:r>
            <a:r>
              <a:rPr sz="2800" dirty="0" err="1" smtClean="0">
                <a:latin typeface="Times New Roman" panose="02020603050405020304" pitchFamily="18" charset="0"/>
                <a:cs typeface="Times New Roman" panose="02020603050405020304" pitchFamily="18" charset="0"/>
              </a:rPr>
              <a:t>l</a:t>
            </a:r>
            <a:r>
              <a:rPr lang="en-US" sz="2800" dirty="0" err="1" smtClean="0">
                <a:latin typeface="Times New Roman" panose="02020603050405020304" pitchFamily="18" charset="0"/>
                <a:cs typeface="Times New Roman" panose="02020603050405020304" pitchFamily="18" charset="0"/>
              </a:rPr>
              <a:t>ấ</a:t>
            </a:r>
            <a:r>
              <a:rPr sz="2800" dirty="0" err="1" smtClean="0">
                <a:latin typeface="Times New Roman" panose="02020603050405020304" pitchFamily="18" charset="0"/>
                <a:cs typeface="Times New Roman" panose="02020603050405020304" pitchFamily="18" charset="0"/>
              </a:rPr>
              <a:t>y</a:t>
            </a:r>
            <a:r>
              <a:rPr sz="2800" dirty="0" smtClean="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vĩ tuyến 38 l</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m ranh giới. </a:t>
            </a:r>
            <a:endParaRPr lang="vi-VN" altLang="x-none" sz="2800" dirty="0">
              <a:latin typeface="Times New Roman" panose="02020603050405020304" pitchFamily="18" charset="0"/>
              <a:cs typeface="Times New Roman" panose="02020603050405020304" pitchFamily="18" charset="0"/>
            </a:endParaRPr>
          </a:p>
          <a:p>
            <a:pPr lvl="0">
              <a:buNone/>
            </a:pPr>
            <a:r>
              <a:rPr sz="2800" dirty="0">
                <a:latin typeface="Times New Roman" panose="02020603050405020304" pitchFamily="18" charset="0"/>
                <a:cs typeface="Times New Roman" panose="02020603050405020304" pitchFamily="18" charset="0"/>
              </a:rPr>
              <a:t>- Trung Quốc: trở th</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nh quốc gia thống nhất v</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 dân chủ. </a:t>
            </a:r>
            <a:endParaRPr lang="vi-VN" altLang="x-none" sz="2800" dirty="0">
              <a:latin typeface="Times New Roman" panose="02020603050405020304" pitchFamily="18" charset="0"/>
              <a:cs typeface="Times New Roman" panose="02020603050405020304" pitchFamily="18" charset="0"/>
            </a:endParaRPr>
          </a:p>
          <a:p>
            <a:pPr lvl="0">
              <a:buNone/>
            </a:pPr>
            <a:r>
              <a:rPr sz="2800" dirty="0">
                <a:latin typeface="Times New Roman" panose="02020603050405020304" pitchFamily="18" charset="0"/>
                <a:cs typeface="Times New Roman" panose="02020603050405020304" pitchFamily="18" charset="0"/>
              </a:rPr>
              <a:t>- Các nước phương Tây: Đông Nam Á, Nam Á, Tây Á.</a:t>
            </a:r>
            <a:endParaRPr lang="vi-VN" altLang="x-none" sz="28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ết quả hình ảnh cho hội nghị ianta"/>
          <p:cNvPicPr>
            <a:picLocks noChangeAspect="1"/>
          </p:cNvPicPr>
          <p:nvPr/>
        </p:nvPicPr>
        <p:blipFill>
          <a:blip r:embed="rId1"/>
          <a:stretch>
            <a:fillRect/>
          </a:stretch>
        </p:blipFill>
        <p:spPr>
          <a:xfrm>
            <a:off x="666750" y="523875"/>
            <a:ext cx="10841038" cy="6334125"/>
          </a:xfrm>
          <a:prstGeom prst="rect">
            <a:avLst/>
          </a:prstGeom>
          <a:noFill/>
          <a:ln w="9525">
            <a:noFill/>
          </a:ln>
        </p:spPr>
      </p:pic>
      <p:sp>
        <p:nvSpPr>
          <p:cNvPr id="13315" name="TextBox 1"/>
          <p:cNvSpPr txBox="1"/>
          <p:nvPr/>
        </p:nvSpPr>
        <p:spPr>
          <a:xfrm>
            <a:off x="2873375" y="169863"/>
            <a:ext cx="6780213" cy="523875"/>
          </a:xfrm>
          <a:prstGeom prst="rect">
            <a:avLst/>
          </a:prstGeom>
          <a:solidFill>
            <a:srgbClr val="FF00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b="1" dirty="0">
                <a:latin typeface="Times New Roman" panose="02020603050405020304" pitchFamily="18" charset="0"/>
                <a:cs typeface="Times New Roman" panose="02020603050405020304" pitchFamily="18" charset="0"/>
              </a:rPr>
              <a:t>SỰ PHÂN CHIA CỦA HỘI NGHỊ IANTA  </a:t>
            </a:r>
            <a:endParaRPr lang="en-US" altLang="en-US" b="1" dirty="0">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11958</Words>
  <Application>WPS Presentation</Application>
  <PresentationFormat>Custom</PresentationFormat>
  <Paragraphs>356</Paragraphs>
  <Slides>42</Slides>
  <Notes>3</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42</vt:i4>
      </vt:variant>
    </vt:vector>
  </HeadingPairs>
  <TitlesOfParts>
    <vt:vector size="55" baseType="lpstr">
      <vt:lpstr>Arial</vt:lpstr>
      <vt:lpstr>SimSun</vt:lpstr>
      <vt:lpstr>Wingdings</vt:lpstr>
      <vt:lpstr>Calibri Light</vt:lpstr>
      <vt:lpstr>Times New Roman</vt:lpstr>
      <vt:lpstr>Calibri</vt:lpstr>
      <vt:lpstr>Microsoft YaHei</vt:lpstr>
      <vt:lpstr>Arial Unicode MS</vt:lpstr>
      <vt:lpstr>Arial Black</vt:lpstr>
      <vt:lpstr>VNI-Times</vt:lpstr>
      <vt:lpstr>Segoe Print</vt:lpstr>
      <vt:lpstr>Default Design</vt:lpstr>
      <vt:lpstr>MS_ClipArt_Gallery.5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Bài tập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NHỮNG PHÁT SÚNG ĐẦU TIÊN CỦA CHIẾN TRANH LẠNH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Admin</cp:lastModifiedBy>
  <cp:revision>210</cp:revision>
  <dcterms:created xsi:type="dcterms:W3CDTF">2021-07-07T14:15:00Z</dcterms:created>
  <dcterms:modified xsi:type="dcterms:W3CDTF">2021-09-04T17:37:59Z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1033-11.2.0.10265</vt:lpwstr>
  </property>
  <property fmtid="{D5CDD505-2E9C-101B-9397-08002B2CF9AE}" pid="3" name="ICV">
    <vt:lpwstr>2EA77BD76F07494683B3410454630779</vt:lpwstr>
  </property>
</Properties>
</file>